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8" r:id="rId2"/>
    <p:sldId id="259" r:id="rId3"/>
    <p:sldId id="267" r:id="rId4"/>
    <p:sldId id="274" r:id="rId5"/>
    <p:sldId id="275" r:id="rId6"/>
    <p:sldId id="261" r:id="rId7"/>
    <p:sldId id="262" r:id="rId8"/>
    <p:sldId id="263" r:id="rId9"/>
    <p:sldId id="264" r:id="rId10"/>
    <p:sldId id="265" r:id="rId11"/>
    <p:sldId id="266" r:id="rId12"/>
    <p:sldId id="268" r:id="rId13"/>
    <p:sldId id="269" r:id="rId14"/>
    <p:sldId id="270" r:id="rId15"/>
    <p:sldId id="271" r:id="rId16"/>
    <p:sldId id="272" r:id="rId17"/>
    <p:sldId id="276" r:id="rId18"/>
    <p:sldId id="278" r:id="rId19"/>
    <p:sldId id="277" r:id="rId20"/>
    <p:sldId id="287" r:id="rId21"/>
    <p:sldId id="288" r:id="rId22"/>
    <p:sldId id="279" r:id="rId23"/>
    <p:sldId id="280" r:id="rId24"/>
    <p:sldId id="281" r:id="rId25"/>
    <p:sldId id="282" r:id="rId26"/>
    <p:sldId id="283" r:id="rId27"/>
    <p:sldId id="284" r:id="rId28"/>
    <p:sldId id="285" r:id="rId29"/>
    <p:sldId id="289" r:id="rId30"/>
    <p:sldId id="290" r:id="rId31"/>
    <p:sldId id="291" r:id="rId32"/>
    <p:sldId id="292" r:id="rId33"/>
    <p:sldId id="286" r:id="rId3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15"/>
    <p:restoredTop sz="83059"/>
  </p:normalViewPr>
  <p:slideViewPr>
    <p:cSldViewPr snapToGrid="0" snapToObjects="1">
      <p:cViewPr varScale="1">
        <p:scale>
          <a:sx n="139" d="100"/>
          <a:sy n="139" d="100"/>
        </p:scale>
        <p:origin x="176" y="43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jpeg>
</file>

<file path=ppt/media/image20.tiff>
</file>

<file path=ppt/media/image21.tiff>
</file>

<file path=ppt/media/image22.tiff>
</file>

<file path=ppt/media/image23.tiff>
</file>

<file path=ppt/media/image24.tiff>
</file>

<file path=ppt/media/image25.tiff>
</file>

<file path=ppt/media/image26.png>
</file>

<file path=ppt/media/image27.png>
</file>

<file path=ppt/media/image28.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EA5377-7138-5944-9182-C5F5AE39E5A5}" type="datetimeFigureOut">
              <a:rPr lang="en-US" smtClean="0"/>
              <a:t>7/7/16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2A6BC1-6DA0-8B4B-950A-5CDA7AB5A858}" type="slidenum">
              <a:rPr lang="en-US" smtClean="0"/>
              <a:t>‹#›</a:t>
            </a:fld>
            <a:endParaRPr lang="en-US"/>
          </a:p>
        </p:txBody>
      </p:sp>
    </p:spTree>
    <p:extLst>
      <p:ext uri="{BB962C8B-B14F-4D97-AF65-F5344CB8AC3E}">
        <p14:creationId xmlns:p14="http://schemas.microsoft.com/office/powerpoint/2010/main" val="843438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So in</a:t>
            </a:r>
            <a:r>
              <a:rPr lang="en-US" baseline="0" dirty="0" smtClean="0"/>
              <a:t> this section </a:t>
            </a:r>
            <a:r>
              <a:rPr lang="en-US" baseline="0" dirty="0" err="1" smtClean="0"/>
              <a:t>Im</a:t>
            </a:r>
            <a:r>
              <a:rPr lang="en-US" baseline="0" dirty="0" smtClean="0"/>
              <a:t> going to talk about Genome Assembly and Annotation and look at some of the tools we have to do that</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1</a:t>
            </a:fld>
            <a:endParaRPr lang="en-US"/>
          </a:p>
        </p:txBody>
      </p:sp>
    </p:spTree>
    <p:extLst>
      <p:ext uri="{BB962C8B-B14F-4D97-AF65-F5344CB8AC3E}">
        <p14:creationId xmlns:p14="http://schemas.microsoft.com/office/powerpoint/2010/main" val="7569461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simplification is </a:t>
            </a:r>
            <a:r>
              <a:rPr lang="en-US" baseline="0" dirty="0" smtClean="0"/>
              <a:t>– basically condense the long runs into </a:t>
            </a:r>
            <a:r>
              <a:rPr lang="en-US" baseline="0" dirty="0" err="1" smtClean="0"/>
              <a:t>contigs</a:t>
            </a:r>
            <a:r>
              <a:rPr lang="en-US" baseline="0" dirty="0" smtClean="0"/>
              <a:t> that can be output as an assembly </a:t>
            </a:r>
          </a:p>
          <a:p>
            <a:endParaRPr lang="en-US" baseline="0" dirty="0" smtClean="0"/>
          </a:p>
          <a:p>
            <a:r>
              <a:rPr lang="en-US" baseline="0" dirty="0" smtClean="0"/>
              <a:t>so you get some longer bits but not all the forks will be resolved, and you end up with equally likely alternative but different paths through the graph</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10</a:t>
            </a:fld>
            <a:endParaRPr lang="en-US"/>
          </a:p>
        </p:txBody>
      </p:sp>
    </p:spTree>
    <p:extLst>
      <p:ext uri="{BB962C8B-B14F-4D97-AF65-F5344CB8AC3E}">
        <p14:creationId xmlns:p14="http://schemas.microsoft.com/office/powerpoint/2010/main" val="126223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so that</a:t>
            </a:r>
            <a:r>
              <a:rPr lang="uk-UA" dirty="0" smtClean="0"/>
              <a:t>’</a:t>
            </a:r>
            <a:r>
              <a:rPr lang="en-US" dirty="0" smtClean="0"/>
              <a:t>s the tricky computer science over ! And from start to finish</a:t>
            </a:r>
            <a:r>
              <a:rPr lang="en-US" baseline="0" dirty="0" smtClean="0"/>
              <a:t> the process of genome assembly is like this: You get and shear your DNA, you make that assembly graph and solve and simplify it as best you can, then you bring in that extra information from paired ends and mate pairs to allow you to orient and order different fragments relative to each other. </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11</a:t>
            </a:fld>
            <a:endParaRPr lang="en-US"/>
          </a:p>
        </p:txBody>
      </p:sp>
    </p:spTree>
    <p:extLst>
      <p:ext uri="{BB962C8B-B14F-4D97-AF65-F5344CB8AC3E}">
        <p14:creationId xmlns:p14="http://schemas.microsoft.com/office/powerpoint/2010/main" val="922284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Genome</a:t>
            </a:r>
            <a:r>
              <a:rPr lang="en-US" baseline="0" dirty="0" smtClean="0"/>
              <a:t> assembly is a hard thing. For lots of reasons. Some of the difficulty can come from the biology, so instead of having on nice long linear molecule, like a single book, then you have polyploidy which is like having many copies of the book, that may be slightly different from each other. Also genomes are full of repeated sections so that messes up our programs, repeats are the biggest problem</a:t>
            </a:r>
          </a:p>
          <a:p>
            <a:endParaRPr lang="en-US" baseline="0" dirty="0" smtClean="0"/>
          </a:p>
          <a:p>
            <a:r>
              <a:rPr lang="en-US" baseline="0" dirty="0" smtClean="0"/>
              <a:t>Then there are sequencer based problems. Genomes are many times larger than the reads we can generate, so really we have dreadful resolution.</a:t>
            </a:r>
          </a:p>
          <a:p>
            <a:endParaRPr lang="en-US" baseline="0" dirty="0" smtClean="0"/>
          </a:p>
          <a:p>
            <a:r>
              <a:rPr lang="en-US" baseline="0" dirty="0" smtClean="0"/>
              <a:t>Computational problems can come from having very large genomes – you just need really large computers to handle the amount of information. And complex repeat structure means there are loads of bubbles in the graphs to resolve so time becomes an issue</a:t>
            </a:r>
          </a:p>
          <a:p>
            <a:endParaRPr lang="en-US" baseline="0" dirty="0" smtClean="0"/>
          </a:p>
          <a:p>
            <a:r>
              <a:rPr lang="en-US" baseline="0" dirty="0" smtClean="0"/>
              <a:t>And then when you’ve done all that, there’s the question of whether the output assembly is correct and how we tell - to which the short answer is no, it isn’t completely correct, though large parts of it may be and  there are some sanity checks we can do to have confidence in what we’ve come up with</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12</a:t>
            </a:fld>
            <a:endParaRPr lang="en-US"/>
          </a:p>
        </p:txBody>
      </p:sp>
    </p:spTree>
    <p:extLst>
      <p:ext uri="{BB962C8B-B14F-4D97-AF65-F5344CB8AC3E}">
        <p14:creationId xmlns:p14="http://schemas.microsoft.com/office/powerpoint/2010/main" val="375541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a:t>
            </a:r>
            <a:r>
              <a:rPr lang="en-US" baseline="0" dirty="0" smtClean="0"/>
              <a:t> stand a good chance of getting a good assembly you need to try and ensure that you have a lot of coverage, so basically this is the number of times that you include a genome nucleotide into a read, the more the better and on the order of 30 times is a good starting point. </a:t>
            </a:r>
          </a:p>
          <a:p>
            <a:endParaRPr lang="en-US" baseline="0" dirty="0" smtClean="0"/>
          </a:p>
          <a:p>
            <a:r>
              <a:rPr lang="en-US" baseline="0" dirty="0" smtClean="0"/>
              <a:t>Then the longer the reads the better, you want reads that include the whole repeat but this isn’t always practicable. </a:t>
            </a:r>
          </a:p>
          <a:p>
            <a:endParaRPr lang="en-US" baseline="0" dirty="0" smtClean="0"/>
          </a:p>
          <a:p>
            <a:r>
              <a:rPr lang="en-US" baseline="0" dirty="0" smtClean="0"/>
              <a:t>And you also need to </a:t>
            </a:r>
            <a:r>
              <a:rPr lang="en-US" baseline="0" dirty="0" err="1" smtClean="0"/>
              <a:t>minimise</a:t>
            </a:r>
            <a:r>
              <a:rPr lang="en-US" baseline="0" dirty="0" smtClean="0"/>
              <a:t> the errors in the reads as these mess up calculations of overlaps</a:t>
            </a:r>
          </a:p>
          <a:p>
            <a:endParaRPr lang="en-US" baseline="0" dirty="0" smtClean="0"/>
          </a:p>
          <a:p>
            <a:r>
              <a:rPr lang="en-US" baseline="0" dirty="0" smtClean="0"/>
              <a:t>So you can see why you need to judge carefully with sequence types </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13</a:t>
            </a:fld>
            <a:endParaRPr lang="en-US"/>
          </a:p>
        </p:txBody>
      </p:sp>
    </p:spTree>
    <p:extLst>
      <p:ext uri="{BB962C8B-B14F-4D97-AF65-F5344CB8AC3E}">
        <p14:creationId xmlns:p14="http://schemas.microsoft.com/office/powerpoint/2010/main" val="14761793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Coverage needs to be paid attention to in particular, because coverage is not</a:t>
            </a:r>
            <a:r>
              <a:rPr lang="en-US" baseline="0" dirty="0" smtClean="0"/>
              <a:t> even. Random sampling means that in a genome of many millions of bases, then some regions may not get sequenced. </a:t>
            </a:r>
          </a:p>
          <a:p>
            <a:endParaRPr lang="en-US" baseline="0" dirty="0" smtClean="0"/>
          </a:p>
          <a:p>
            <a:r>
              <a:rPr lang="en-US" baseline="0" dirty="0" smtClean="0"/>
              <a:t>In this graph we have a </a:t>
            </a:r>
            <a:r>
              <a:rPr lang="en-US" baseline="0" dirty="0" err="1" smtClean="0"/>
              <a:t>contig</a:t>
            </a:r>
            <a:r>
              <a:rPr lang="en-US" baseline="0" dirty="0" smtClean="0"/>
              <a:t> and reads sampled from it and its clear that the random sampling results in some eventual bald spots in the coverage graph. You do need to get enough sequence to really oversample to ensure you get as much of the </a:t>
            </a:r>
            <a:r>
              <a:rPr lang="en-US" baseline="0" dirty="0" err="1" smtClean="0"/>
              <a:t>genom</a:t>
            </a:r>
            <a:r>
              <a:rPr lang="en-US" baseline="0" dirty="0" smtClean="0"/>
              <a:t> as you can</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14</a:t>
            </a:fld>
            <a:endParaRPr lang="en-US"/>
          </a:p>
        </p:txBody>
      </p:sp>
    </p:spTree>
    <p:extLst>
      <p:ext uri="{BB962C8B-B14F-4D97-AF65-F5344CB8AC3E}">
        <p14:creationId xmlns:p14="http://schemas.microsoft.com/office/powerpoint/2010/main" val="17513651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 length</a:t>
            </a:r>
            <a:r>
              <a:rPr lang="en-US" baseline="0" dirty="0" smtClean="0"/>
              <a:t> is important, here we see the read length put into an assembly and the resulting measure of </a:t>
            </a:r>
            <a:r>
              <a:rPr lang="en-US" baseline="0" dirty="0" err="1" smtClean="0"/>
              <a:t>contig</a:t>
            </a:r>
            <a:r>
              <a:rPr lang="en-US" baseline="0" dirty="0" smtClean="0"/>
              <a:t> length increasing when the average repeat length in a particular genome is passed. That</a:t>
            </a:r>
            <a:r>
              <a:rPr lang="uk-UA" baseline="0" dirty="0" smtClean="0"/>
              <a:t>’</a:t>
            </a:r>
            <a:r>
              <a:rPr lang="en-US" baseline="0" dirty="0" smtClean="0"/>
              <a:t>s because the whole of the repeat is represented unambiguously and loops in graphs disappear so the region resolves much more easily</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15</a:t>
            </a:fld>
            <a:endParaRPr lang="en-US"/>
          </a:p>
        </p:txBody>
      </p:sp>
    </p:spTree>
    <p:extLst>
      <p:ext uri="{BB962C8B-B14F-4D97-AF65-F5344CB8AC3E}">
        <p14:creationId xmlns:p14="http://schemas.microsoft.com/office/powerpoint/2010/main" val="1915340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Contig</a:t>
            </a:r>
            <a:r>
              <a:rPr lang="en-US" dirty="0" smtClean="0"/>
              <a:t> extension ends for a number</a:t>
            </a:r>
            <a:r>
              <a:rPr lang="en-US" baseline="0" dirty="0" smtClean="0"/>
              <a:t> of reasons, </a:t>
            </a:r>
          </a:p>
          <a:p>
            <a:endParaRPr lang="en-US" baseline="0" dirty="0" smtClean="0"/>
          </a:p>
          <a:p>
            <a:r>
              <a:rPr lang="en-US" baseline="0" dirty="0" smtClean="0"/>
              <a:t>Where coverage has gaps you don’t know what comes next so you hit a literal dead end,</a:t>
            </a:r>
          </a:p>
          <a:p>
            <a:endParaRPr lang="en-US" baseline="0" dirty="0" smtClean="0"/>
          </a:p>
          <a:p>
            <a:r>
              <a:rPr lang="en-US" baseline="0" dirty="0" smtClean="0"/>
              <a:t>Errors in the reads result in dead ends too</a:t>
            </a:r>
          </a:p>
          <a:p>
            <a:endParaRPr lang="en-US" baseline="0" dirty="0" smtClean="0"/>
          </a:p>
          <a:p>
            <a:r>
              <a:rPr lang="en-US" baseline="0" dirty="0" smtClean="0"/>
              <a:t>And repeats make graph structures that you can’t traverse with the reads </a:t>
            </a:r>
          </a:p>
          <a:p>
            <a:endParaRPr lang="en-US" baseline="0" dirty="0" smtClean="0"/>
          </a:p>
          <a:p>
            <a:r>
              <a:rPr lang="en-US" baseline="0" dirty="0" smtClean="0"/>
              <a:t>The final step is scaffolding in which you do a kind of meta assembly of the </a:t>
            </a:r>
            <a:r>
              <a:rPr lang="en-US" baseline="0" dirty="0" err="1" smtClean="0"/>
              <a:t>contigs</a:t>
            </a:r>
            <a:r>
              <a:rPr lang="en-US" baseline="0" dirty="0" smtClean="0"/>
              <a:t>, you can use  the links to put the assembly in order. </a:t>
            </a:r>
            <a:r>
              <a:rPr lang="en-US" baseline="0" dirty="0" smtClean="0"/>
              <a:t>For example if you know that one </a:t>
            </a:r>
            <a:r>
              <a:rPr lang="en-US" baseline="0" dirty="0" err="1" smtClean="0"/>
              <a:t>contig</a:t>
            </a:r>
            <a:r>
              <a:rPr lang="en-US" baseline="0" dirty="0" smtClean="0"/>
              <a:t> has reads in it that are 10 </a:t>
            </a:r>
            <a:r>
              <a:rPr lang="en-US" baseline="0" dirty="0" err="1" smtClean="0"/>
              <a:t>kbp</a:t>
            </a:r>
            <a:r>
              <a:rPr lang="en-US" baseline="0" dirty="0" smtClean="0"/>
              <a:t> from reads in another </a:t>
            </a:r>
            <a:r>
              <a:rPr lang="en-US" baseline="0" dirty="0" err="1" smtClean="0"/>
              <a:t>contig</a:t>
            </a:r>
            <a:r>
              <a:rPr lang="en-US" baseline="0" dirty="0" smtClean="0"/>
              <a:t>, </a:t>
            </a:r>
            <a:r>
              <a:rPr lang="en-US" baseline="0" dirty="0" err="1" smtClean="0"/>
              <a:t>yu</a:t>
            </a:r>
            <a:r>
              <a:rPr lang="en-US" baseline="0" dirty="0" smtClean="0"/>
              <a:t> can say that those two </a:t>
            </a:r>
            <a:r>
              <a:rPr lang="en-US" baseline="0" dirty="0" err="1" smtClean="0"/>
              <a:t>contigs</a:t>
            </a:r>
            <a:r>
              <a:rPr lang="en-US" baseline="0" dirty="0" smtClean="0"/>
              <a:t> must be that distance apart, so you might end up with some gaps,  but you can complete the assembly more </a:t>
            </a:r>
            <a:endParaRPr lang="en-US" dirty="0" smtClean="0"/>
          </a:p>
          <a:p>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16</a:t>
            </a:fld>
            <a:endParaRPr lang="en-US"/>
          </a:p>
        </p:txBody>
      </p:sp>
    </p:spTree>
    <p:extLst>
      <p:ext uri="{BB962C8B-B14F-4D97-AF65-F5344CB8AC3E}">
        <p14:creationId xmlns:p14="http://schemas.microsoft.com/office/powerpoint/2010/main" val="10249300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so this problem hasn’t been solved in software by any means. Many projects</a:t>
            </a:r>
            <a:r>
              <a:rPr lang="en-US" baseline="0" dirty="0" smtClean="0"/>
              <a:t> have wanted to employ particular strategies so developed their own code, hence the many tens of tools of which these are a few</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17</a:t>
            </a:fld>
            <a:endParaRPr lang="en-US"/>
          </a:p>
        </p:txBody>
      </p:sp>
    </p:spTree>
    <p:extLst>
      <p:ext uri="{BB962C8B-B14F-4D97-AF65-F5344CB8AC3E}">
        <p14:creationId xmlns:p14="http://schemas.microsoft.com/office/powerpoint/2010/main" val="13428390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I’ll discuss just two that make use of slightly</a:t>
            </a:r>
            <a:r>
              <a:rPr lang="en-US" baseline="0" dirty="0" smtClean="0"/>
              <a:t> different strategies and take in different sets of input. They’re both from two big genome assembly institutes, so they’ve been used in big projects. The first will be the short read assembler from BGI, </a:t>
            </a:r>
            <a:r>
              <a:rPr lang="en-US" baseline="0" dirty="0" err="1" smtClean="0"/>
              <a:t>SOAPdenovo</a:t>
            </a:r>
            <a:r>
              <a:rPr lang="en-US" baseline="0" dirty="0" smtClean="0"/>
              <a:t> – a flexible but complex tool and the second will be Celera from JCVI which was used in the Sanger read assembly of the human genome and can deal with mixed read types and prefers to assemble from the medium / longer reads as it doesn’t employ the full de </a:t>
            </a:r>
            <a:r>
              <a:rPr lang="en-US" baseline="0" dirty="0" err="1" smtClean="0"/>
              <a:t>bruijn</a:t>
            </a:r>
            <a:r>
              <a:rPr lang="en-US" baseline="0" dirty="0" smtClean="0"/>
              <a:t> graph, but just the overlap graph.</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18</a:t>
            </a:fld>
            <a:endParaRPr lang="en-US"/>
          </a:p>
        </p:txBody>
      </p:sp>
    </p:spTree>
    <p:extLst>
      <p:ext uri="{BB962C8B-B14F-4D97-AF65-F5344CB8AC3E}">
        <p14:creationId xmlns:p14="http://schemas.microsoft.com/office/powerpoint/2010/main" val="13374031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SOAPdenovo</a:t>
            </a:r>
            <a:r>
              <a:rPr lang="en-US" baseline="0" dirty="0" smtClean="0"/>
              <a:t> starts with the short reads, smashes them into the short </a:t>
            </a:r>
            <a:r>
              <a:rPr lang="en-US" baseline="0" dirty="0" err="1" smtClean="0"/>
              <a:t>kmers</a:t>
            </a:r>
            <a:r>
              <a:rPr lang="en-US" baseline="0" dirty="0" smtClean="0"/>
              <a:t> and builds the de </a:t>
            </a:r>
            <a:r>
              <a:rPr lang="en-US" baseline="0" dirty="0" err="1" smtClean="0"/>
              <a:t>bruijn</a:t>
            </a:r>
            <a:r>
              <a:rPr lang="en-US" baseline="0" dirty="0" smtClean="0"/>
              <a:t> graph, then it builds the </a:t>
            </a:r>
            <a:r>
              <a:rPr lang="en-US" baseline="0" dirty="0" err="1" smtClean="0"/>
              <a:t>contigs</a:t>
            </a:r>
            <a:r>
              <a:rPr lang="en-US" baseline="0" dirty="0" smtClean="0"/>
              <a:t>, but one </a:t>
            </a:r>
            <a:r>
              <a:rPr lang="en-US" baseline="0" dirty="0" err="1" smtClean="0"/>
              <a:t>behaviour</a:t>
            </a:r>
            <a:r>
              <a:rPr lang="en-US" baseline="0" dirty="0" smtClean="0"/>
              <a:t> to note is that it follows all paths without aggressively simplifying the bubbles, so it lists all paths as </a:t>
            </a:r>
            <a:r>
              <a:rPr lang="en-US" baseline="0" dirty="0" err="1" smtClean="0"/>
              <a:t>contigs</a:t>
            </a:r>
            <a:r>
              <a:rPr lang="en-US" baseline="0" dirty="0" smtClean="0"/>
              <a:t>, and you get all the potential genomes. Which is useful to retain heterozygosity, but also is impaired when you want get lots of </a:t>
            </a:r>
            <a:r>
              <a:rPr lang="en-US" baseline="0" dirty="0" err="1" smtClean="0"/>
              <a:t>kmers</a:t>
            </a:r>
            <a:r>
              <a:rPr lang="en-US" baseline="0" dirty="0" smtClean="0"/>
              <a:t> that come from errors. In fact lots of assemblers suffer from this, so its worth considering how to stop the problem of getting extraneous </a:t>
            </a:r>
            <a:r>
              <a:rPr lang="en-US" baseline="0" dirty="0" err="1" smtClean="0"/>
              <a:t>contigs</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19</a:t>
            </a:fld>
            <a:endParaRPr lang="en-US"/>
          </a:p>
        </p:txBody>
      </p:sp>
    </p:spTree>
    <p:extLst>
      <p:ext uri="{BB962C8B-B14F-4D97-AF65-F5344CB8AC3E}">
        <p14:creationId xmlns:p14="http://schemas.microsoft.com/office/powerpoint/2010/main" val="7194820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aim with this section</a:t>
            </a:r>
            <a:r>
              <a:rPr lang="en-US" baseline="0" dirty="0" smtClean="0"/>
              <a:t> will be to give you a bit of background and help you to come up with a first strategy for doing genome assembly</a:t>
            </a:r>
          </a:p>
          <a:p>
            <a:endParaRPr lang="en-US" baseline="0" dirty="0" smtClean="0"/>
          </a:p>
          <a:p>
            <a:r>
              <a:rPr lang="en-US" baseline="0" dirty="0" smtClean="0"/>
              <a:t>And to that end we’ll go over a bit of theory on the sequence types and have a look in a general and useful way at the basics of the algorithms – there wont be any hardcore computer science, and how to critically assess an assembly.</a:t>
            </a:r>
          </a:p>
          <a:p>
            <a:endParaRPr lang="en-US" baseline="0" dirty="0" smtClean="0"/>
          </a:p>
          <a:p>
            <a:r>
              <a:rPr lang="en-US" baseline="0" dirty="0" smtClean="0"/>
              <a:t>Then we’ll look at the tools for actually doing the assembly.</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2</a:t>
            </a:fld>
            <a:endParaRPr lang="en-US"/>
          </a:p>
        </p:txBody>
      </p:sp>
    </p:spTree>
    <p:extLst>
      <p:ext uri="{BB962C8B-B14F-4D97-AF65-F5344CB8AC3E}">
        <p14:creationId xmlns:p14="http://schemas.microsoft.com/office/powerpoint/2010/main" val="12557393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7"/>
          <p:cNvSpPr>
            <a:spLocks noGrp="1" noChangeArrowheads="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2DEB2AF-691C-464E-9AB6-7CB46F818F0A}" type="slidenum">
              <a:rPr lang="en-US" sz="1300">
                <a:latin typeface="Calibri" charset="0"/>
              </a:rPr>
              <a:pPr eaLnBrk="1" hangingPunct="1"/>
              <a:t>20</a:t>
            </a:fld>
            <a:endParaRPr lang="en-US" sz="1300">
              <a:latin typeface="Calibri" charset="0"/>
            </a:endParaRPr>
          </a:p>
        </p:txBody>
      </p:sp>
      <p:sp>
        <p:nvSpPr>
          <p:cNvPr id="14338"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14339"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a:lnSpc>
                <a:spcPct val="95000"/>
              </a:lnSpc>
              <a:tabLst>
                <a:tab pos="723750" algn="l"/>
                <a:tab pos="1447498" algn="l"/>
                <a:tab pos="2171250" algn="l"/>
                <a:tab pos="2895000" algn="l"/>
                <a:tab pos="3618748" algn="l"/>
                <a:tab pos="4342500" algn="l"/>
                <a:tab pos="5066250" algn="l"/>
                <a:tab pos="5789999" algn="l"/>
                <a:tab pos="6513749" algn="l"/>
                <a:tab pos="7237500" algn="l"/>
                <a:tab pos="7961249" algn="l"/>
              </a:tabLst>
              <a:defRPr/>
            </a:pPr>
            <a:r>
              <a:rPr lang="en-CA" sz="1200" dirty="0" smtClean="0">
                <a:solidFill>
                  <a:schemeClr val="tx1"/>
                </a:solidFill>
                <a:latin typeface="Calibri" panose="020F0502020204030204" pitchFamily="34" charset="0"/>
              </a:rPr>
              <a:t>An</a:t>
            </a:r>
            <a:r>
              <a:rPr lang="en-CA" sz="1200" baseline="0" dirty="0" smtClean="0">
                <a:solidFill>
                  <a:schemeClr val="tx1"/>
                </a:solidFill>
                <a:latin typeface="Calibri" panose="020F0502020204030204" pitchFamily="34" charset="0"/>
              </a:rPr>
              <a:t> answer is to </a:t>
            </a:r>
            <a:r>
              <a:rPr lang="en-CA" sz="1200" baseline="0" dirty="0" err="1" smtClean="0">
                <a:solidFill>
                  <a:schemeClr val="tx1"/>
                </a:solidFill>
                <a:latin typeface="Calibri" panose="020F0502020204030204" pitchFamily="34" charset="0"/>
              </a:rPr>
              <a:t>prepocess</a:t>
            </a:r>
            <a:r>
              <a:rPr lang="en-CA" sz="1200" baseline="0" dirty="0" smtClean="0">
                <a:solidFill>
                  <a:schemeClr val="tx1"/>
                </a:solidFill>
                <a:latin typeface="Calibri" panose="020F0502020204030204" pitchFamily="34" charset="0"/>
              </a:rPr>
              <a:t> you sequence data – for example with </a:t>
            </a:r>
            <a:r>
              <a:rPr lang="en-CA" sz="1200" baseline="0" dirty="0" err="1" smtClean="0">
                <a:solidFill>
                  <a:schemeClr val="tx1"/>
                </a:solidFill>
                <a:latin typeface="Calibri" panose="020F0502020204030204" pitchFamily="34" charset="0"/>
              </a:rPr>
              <a:t>fastqc</a:t>
            </a:r>
            <a:r>
              <a:rPr lang="en-CA" sz="1200" baseline="0" dirty="0" smtClean="0">
                <a:solidFill>
                  <a:schemeClr val="tx1"/>
                </a:solidFill>
                <a:latin typeface="Calibri" panose="020F0502020204030204" pitchFamily="34" charset="0"/>
              </a:rPr>
              <a:t>. </a:t>
            </a:r>
            <a:r>
              <a:rPr lang="en-CA" sz="1200" baseline="0" dirty="0" smtClean="0">
                <a:solidFill>
                  <a:schemeClr val="tx1"/>
                </a:solidFill>
                <a:latin typeface="Calibri" panose="020F0502020204030204" pitchFamily="34" charset="0"/>
              </a:rPr>
              <a:t>Basically it will draw boxplots of the distribution of quality scores in each position in each read, so the y axis here is the position in the read and, here’s a set before processing where the quality of the bases drops off fairly drastically as you go to the end. The right panel shows a better sequence set after throwing out the bad reads or bases.</a:t>
            </a:r>
            <a:endParaRPr lang="en-CA" sz="1200" dirty="0" smtClean="0">
              <a:solidFill>
                <a:schemeClr val="tx1"/>
              </a:solidFill>
              <a:latin typeface="Calibri" panose="020F0502020204030204" pitchFamily="34" charset="0"/>
            </a:endParaRPr>
          </a:p>
        </p:txBody>
      </p:sp>
    </p:spTree>
    <p:extLst>
      <p:ext uri="{BB962C8B-B14F-4D97-AF65-F5344CB8AC3E}">
        <p14:creationId xmlns:p14="http://schemas.microsoft.com/office/powerpoint/2010/main" val="5265758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7"/>
          <p:cNvSpPr>
            <a:spLocks noGrp="1" noChangeArrowheads="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2DEB2AF-691C-464E-9AB6-7CB46F818F0A}" type="slidenum">
              <a:rPr lang="en-US" sz="1300">
                <a:latin typeface="Calibri" charset="0"/>
              </a:rPr>
              <a:pPr eaLnBrk="1" hangingPunct="1"/>
              <a:t>21</a:t>
            </a:fld>
            <a:endParaRPr lang="en-US" sz="1300">
              <a:latin typeface="Calibri" charset="0"/>
            </a:endParaRPr>
          </a:p>
        </p:txBody>
      </p:sp>
      <p:sp>
        <p:nvSpPr>
          <p:cNvPr id="14338"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14339"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a:lnSpc>
                <a:spcPct val="95000"/>
              </a:lnSpc>
              <a:tabLst>
                <a:tab pos="723750" algn="l"/>
                <a:tab pos="1447498" algn="l"/>
                <a:tab pos="2171250" algn="l"/>
                <a:tab pos="2895000" algn="l"/>
                <a:tab pos="3618748" algn="l"/>
                <a:tab pos="4342500" algn="l"/>
                <a:tab pos="5066250" algn="l"/>
                <a:tab pos="5789999" algn="l"/>
                <a:tab pos="6513749" algn="l"/>
                <a:tab pos="7237500" algn="l"/>
                <a:tab pos="7961249" algn="l"/>
              </a:tabLst>
              <a:defRPr/>
            </a:pPr>
            <a:r>
              <a:rPr lang="en-CA" sz="1200" dirty="0" smtClean="0">
                <a:solidFill>
                  <a:schemeClr val="tx1"/>
                </a:solidFill>
                <a:latin typeface="Calibri" panose="020F0502020204030204" pitchFamily="34" charset="0"/>
              </a:rPr>
              <a:t>A program like </a:t>
            </a:r>
            <a:r>
              <a:rPr lang="en-CA" sz="1200" dirty="0" err="1" smtClean="0">
                <a:solidFill>
                  <a:schemeClr val="tx1"/>
                </a:solidFill>
                <a:latin typeface="Calibri" panose="020F0502020204030204" pitchFamily="34" charset="0"/>
              </a:rPr>
              <a:t>trimmomatic</a:t>
            </a:r>
            <a:r>
              <a:rPr lang="en-CA" sz="1200" baseline="0" dirty="0" smtClean="0">
                <a:solidFill>
                  <a:schemeClr val="tx1"/>
                </a:solidFill>
                <a:latin typeface="Calibri" panose="020F0502020204030204" pitchFamily="34" charset="0"/>
              </a:rPr>
              <a:t> is something you can use to actually do the quality control, this will throw out poor or too small reads but also slice off sequencing adapters or poor quality sequence from the start or end of reads allowing you to retain and work with only the good bits.</a:t>
            </a:r>
            <a:endParaRPr lang="en-CA" sz="1200" dirty="0" smtClean="0">
              <a:solidFill>
                <a:schemeClr val="tx1"/>
              </a:solidFill>
              <a:latin typeface="Calibri" panose="020F0502020204030204" pitchFamily="34" charset="0"/>
            </a:endParaRPr>
          </a:p>
          <a:p>
            <a:pPr>
              <a:lnSpc>
                <a:spcPct val="95000"/>
              </a:lnSpc>
              <a:tabLst>
                <a:tab pos="723750" algn="l"/>
                <a:tab pos="1447498" algn="l"/>
                <a:tab pos="2171250" algn="l"/>
                <a:tab pos="2895000" algn="l"/>
                <a:tab pos="3618748" algn="l"/>
                <a:tab pos="4342500" algn="l"/>
                <a:tab pos="5066250" algn="l"/>
                <a:tab pos="5789999" algn="l"/>
                <a:tab pos="6513749" algn="l"/>
                <a:tab pos="7237500" algn="l"/>
                <a:tab pos="7961249" algn="l"/>
              </a:tabLst>
              <a:defRPr/>
            </a:pPr>
            <a:endParaRPr lang="en-CA" sz="1200" dirty="0" smtClean="0">
              <a:solidFill>
                <a:schemeClr val="tx1"/>
              </a:solidFill>
              <a:latin typeface="Calibri" panose="020F0502020204030204" pitchFamily="34" charset="0"/>
            </a:endParaRPr>
          </a:p>
        </p:txBody>
      </p:sp>
    </p:spTree>
    <p:extLst>
      <p:ext uri="{BB962C8B-B14F-4D97-AF65-F5344CB8AC3E}">
        <p14:creationId xmlns:p14="http://schemas.microsoft.com/office/powerpoint/2010/main" val="6115901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try to correct reads at the </a:t>
            </a:r>
            <a:r>
              <a:rPr lang="en-US" dirty="0" err="1" smtClean="0"/>
              <a:t>kmer</a:t>
            </a:r>
            <a:r>
              <a:rPr lang="en-US" baseline="0" dirty="0" smtClean="0"/>
              <a:t> level using a system like Quake, here in the left we see a histogram of </a:t>
            </a:r>
            <a:r>
              <a:rPr lang="en-US" baseline="0" dirty="0" err="1" smtClean="0"/>
              <a:t>kmer</a:t>
            </a:r>
            <a:r>
              <a:rPr lang="en-US" baseline="0" dirty="0" smtClean="0"/>
              <a:t> abundance from a set of reads. They mostly have average coverage around 40 times, but there’s this quite large peak of </a:t>
            </a:r>
            <a:r>
              <a:rPr lang="en-US" baseline="0" dirty="0" err="1" smtClean="0"/>
              <a:t>kmers</a:t>
            </a:r>
            <a:r>
              <a:rPr lang="en-US" baseline="0" dirty="0" smtClean="0"/>
              <a:t> that occur just  a few times, that likely represent errors. Quake has an algorithm that can correct these, and reduce the number of wrong paths in the genome assembly</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22</a:t>
            </a:fld>
            <a:endParaRPr lang="en-US"/>
          </a:p>
        </p:txBody>
      </p:sp>
    </p:spTree>
    <p:extLst>
      <p:ext uri="{BB962C8B-B14F-4D97-AF65-F5344CB8AC3E}">
        <p14:creationId xmlns:p14="http://schemas.microsoft.com/office/powerpoint/2010/main" val="9048889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Celera</a:t>
            </a:r>
            <a:r>
              <a:rPr lang="en-US" baseline="0" dirty="0" smtClean="0"/>
              <a:t> assembler is different, it uses an overlap graph of longer reads so is great for </a:t>
            </a:r>
            <a:r>
              <a:rPr lang="en-US" baseline="0" dirty="0" err="1" smtClean="0"/>
              <a:t>PacBio</a:t>
            </a:r>
            <a:r>
              <a:rPr lang="en-US" baseline="0" dirty="0" smtClean="0"/>
              <a:t>. Celera does some initial consistency and trimming steps before it does high quality overlaps, not exact overlaps like the de </a:t>
            </a:r>
            <a:r>
              <a:rPr lang="en-US" baseline="0" dirty="0" err="1" smtClean="0"/>
              <a:t>bruijn</a:t>
            </a:r>
            <a:r>
              <a:rPr lang="en-US" baseline="0" dirty="0" smtClean="0"/>
              <a:t> graph one, but mismatches are allowed, then there are error and </a:t>
            </a:r>
            <a:r>
              <a:rPr lang="en-US" baseline="0" dirty="0" err="1" smtClean="0"/>
              <a:t>contigging</a:t>
            </a:r>
            <a:r>
              <a:rPr lang="en-US" baseline="0" dirty="0" smtClean="0"/>
              <a:t> and scaffolding, the final build is a consensus sequence from the reads, so collapsing the differences in the overlapping parts of the reads into one final sequence.</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23</a:t>
            </a:fld>
            <a:endParaRPr lang="en-US"/>
          </a:p>
        </p:txBody>
      </p:sp>
    </p:spTree>
    <p:extLst>
      <p:ext uri="{BB962C8B-B14F-4D97-AF65-F5344CB8AC3E}">
        <p14:creationId xmlns:p14="http://schemas.microsoft.com/office/powerpoint/2010/main" val="19500241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this makes it great for use with </a:t>
            </a:r>
            <a:r>
              <a:rPr lang="en-US" dirty="0" err="1" smtClean="0"/>
              <a:t>PacBio</a:t>
            </a:r>
            <a:r>
              <a:rPr lang="en-US" baseline="0" dirty="0" smtClean="0"/>
              <a:t> but those errors make the overlaps hard to compute so its possible to do a hybrid assembly with Illumina reads to correct the errors. By using and aligning the more accurate Illumina reads to the </a:t>
            </a:r>
            <a:r>
              <a:rPr lang="en-US" baseline="0" dirty="0" err="1" smtClean="0"/>
              <a:t>PacBio</a:t>
            </a:r>
            <a:r>
              <a:rPr lang="en-US" baseline="0" dirty="0" smtClean="0"/>
              <a:t> ones, you can get a consensus from the Illumina.</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24</a:t>
            </a:fld>
            <a:endParaRPr lang="en-US"/>
          </a:p>
        </p:txBody>
      </p:sp>
    </p:spTree>
    <p:extLst>
      <p:ext uri="{BB962C8B-B14F-4D97-AF65-F5344CB8AC3E}">
        <p14:creationId xmlns:p14="http://schemas.microsoft.com/office/powerpoint/2010/main" val="18552301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once you’ve got a genome assembly you want to know how good it is. The basic metric for this is N50, which is a proxy for </a:t>
            </a:r>
            <a:r>
              <a:rPr lang="en-US" baseline="0" dirty="0" err="1" smtClean="0"/>
              <a:t>contig</a:t>
            </a:r>
            <a:r>
              <a:rPr lang="en-US" baseline="0" dirty="0" smtClean="0"/>
              <a:t> length distribution, with the idea that more, longer </a:t>
            </a:r>
            <a:r>
              <a:rPr lang="en-US" baseline="0" dirty="0" err="1" smtClean="0"/>
              <a:t>contigs</a:t>
            </a:r>
            <a:r>
              <a:rPr lang="en-US" baseline="0" dirty="0" smtClean="0"/>
              <a:t> is better. Its calculated by lining up the </a:t>
            </a:r>
            <a:r>
              <a:rPr lang="en-US" baseline="0" dirty="0" err="1" smtClean="0"/>
              <a:t>contigs</a:t>
            </a:r>
            <a:r>
              <a:rPr lang="en-US" baseline="0" dirty="0" smtClean="0"/>
              <a:t> in descending length until you pass the halfway point of the target genome (so you need to know a length for the genome). The length of the </a:t>
            </a:r>
            <a:r>
              <a:rPr lang="en-US" baseline="0" dirty="0" err="1" smtClean="0"/>
              <a:t>contig</a:t>
            </a:r>
            <a:r>
              <a:rPr lang="en-US" baseline="0" dirty="0" smtClean="0"/>
              <a:t> at that 50% point is the N50. </a:t>
            </a:r>
          </a:p>
          <a:p>
            <a:endParaRPr lang="en-US" baseline="0" dirty="0" smtClean="0"/>
          </a:p>
          <a:p>
            <a:r>
              <a:rPr lang="en-US" baseline="0" dirty="0" smtClean="0"/>
              <a:t>So this is ok, but its really abused, people do take it to be an absolute measure of assembly quality and obviously it</a:t>
            </a:r>
            <a:r>
              <a:rPr lang="uk-UA" baseline="0" dirty="0" smtClean="0"/>
              <a:t>’</a:t>
            </a:r>
            <a:r>
              <a:rPr lang="en-US" baseline="0" dirty="0" smtClean="0"/>
              <a:t>s a completely gameable figure. You could </a:t>
            </a:r>
            <a:r>
              <a:rPr lang="en-US" baseline="0" dirty="0" err="1" smtClean="0"/>
              <a:t>optimise</a:t>
            </a:r>
            <a:r>
              <a:rPr lang="en-US" baseline="0" dirty="0" smtClean="0"/>
              <a:t> for N50 and end up with junk in the actual sequences so I advise extreme </a:t>
            </a:r>
            <a:r>
              <a:rPr lang="en-US" baseline="0" dirty="0" err="1" smtClean="0"/>
              <a:t>scepticism</a:t>
            </a:r>
            <a:r>
              <a:rPr lang="en-US" baseline="0" dirty="0" smtClean="0"/>
              <a:t>. Use it in conjunction with estimates of </a:t>
            </a:r>
            <a:r>
              <a:rPr lang="en-US" baseline="0" dirty="0" err="1" smtClean="0"/>
              <a:t>contig</a:t>
            </a:r>
            <a:r>
              <a:rPr lang="en-US" baseline="0" dirty="0" smtClean="0"/>
              <a:t> quality. </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25</a:t>
            </a:fld>
            <a:endParaRPr lang="en-US"/>
          </a:p>
        </p:txBody>
      </p:sp>
    </p:spTree>
    <p:extLst>
      <p:ext uri="{BB962C8B-B14F-4D97-AF65-F5344CB8AC3E}">
        <p14:creationId xmlns:p14="http://schemas.microsoft.com/office/powerpoint/2010/main" val="689146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ways to visually assess the final</a:t>
            </a:r>
            <a:r>
              <a:rPr lang="en-US" baseline="0" dirty="0" smtClean="0"/>
              <a:t> graph produced from some assemblers, this program– bandage - allows that. IT provides a set of tools that allow you to inspect and check various features of the assembly so you can sanity check it a high level</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26</a:t>
            </a:fld>
            <a:endParaRPr lang="en-US"/>
          </a:p>
        </p:txBody>
      </p:sp>
    </p:spTree>
    <p:extLst>
      <p:ext uri="{BB962C8B-B14F-4D97-AF65-F5344CB8AC3E}">
        <p14:creationId xmlns:p14="http://schemas.microsoft.com/office/powerpoint/2010/main" val="7350746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very common thing to</a:t>
            </a:r>
            <a:r>
              <a:rPr lang="en-US" baseline="0" dirty="0" smtClean="0"/>
              <a:t> do is to re-align the reads back to the </a:t>
            </a:r>
            <a:r>
              <a:rPr lang="en-US" baseline="0" dirty="0" err="1" smtClean="0"/>
              <a:t>contigs</a:t>
            </a:r>
            <a:r>
              <a:rPr lang="en-US" baseline="0" dirty="0" smtClean="0"/>
              <a:t>. A good assembly should have good back alignments with no gaps, with even coverage and with the distance between mate pairs as expected. You can easily identify collapsed repeats and misassembled regions by inspecting these features.  A good genome browser like Savant, will help you view these properties, here we can see a massive gap in the </a:t>
            </a:r>
            <a:r>
              <a:rPr lang="en-US" baseline="0" dirty="0" err="1" smtClean="0"/>
              <a:t>contigs</a:t>
            </a:r>
            <a:r>
              <a:rPr lang="en-US" baseline="0" dirty="0" smtClean="0"/>
              <a:t> that </a:t>
            </a:r>
            <a:r>
              <a:rPr lang="en-US" baseline="0" dirty="0" err="1" smtClean="0"/>
              <a:t>shouldn</a:t>
            </a:r>
            <a:r>
              <a:rPr lang="uk-UA" baseline="0" dirty="0" smtClean="0"/>
              <a:t>’</a:t>
            </a:r>
            <a:r>
              <a:rPr lang="en-US" baseline="0" dirty="0" smtClean="0"/>
              <a:t>t be there</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27</a:t>
            </a:fld>
            <a:endParaRPr lang="en-US"/>
          </a:p>
        </p:txBody>
      </p:sp>
    </p:spTree>
    <p:extLst>
      <p:ext uri="{BB962C8B-B14F-4D97-AF65-F5344CB8AC3E}">
        <p14:creationId xmlns:p14="http://schemas.microsoft.com/office/powerpoint/2010/main" val="13002007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can also assess gene content, there are systems like BUSCO and CEGMA that use libraries of core orthologues from different groups in the taxonomy that should be present in your assembly and can tell you how many and how complete these are, if you get a good assembly you’ll get more complete orthologue sets</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28</a:t>
            </a:fld>
            <a:endParaRPr lang="en-US"/>
          </a:p>
        </p:txBody>
      </p:sp>
    </p:spTree>
    <p:extLst>
      <p:ext uri="{BB962C8B-B14F-4D97-AF65-F5344CB8AC3E}">
        <p14:creationId xmlns:p14="http://schemas.microsoft.com/office/powerpoint/2010/main" val="4895155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you’ve got an assembly you are happy with, then you can move on to try and work out what genes and other features are in it. This</a:t>
            </a:r>
            <a:r>
              <a:rPr lang="en-US" baseline="0" dirty="0" smtClean="0"/>
              <a:t> process is called annotation. </a:t>
            </a:r>
          </a:p>
          <a:p>
            <a:endParaRPr lang="en-US" baseline="0" dirty="0" smtClean="0"/>
          </a:p>
          <a:p>
            <a:r>
              <a:rPr lang="en-US" baseline="0" dirty="0" smtClean="0"/>
              <a:t>Briefly there are three broad ways of annotating – you can compare to known sequences in databases, work out the genes ab initio from computational descriptions of genes or incorporate experimental evidence from things like </a:t>
            </a:r>
            <a:r>
              <a:rPr lang="en-US" baseline="0" dirty="0" err="1" smtClean="0"/>
              <a:t>RNASeq</a:t>
            </a:r>
            <a:r>
              <a:rPr lang="en-US" baseline="0" dirty="0" smtClean="0"/>
              <a:t>,</a:t>
            </a:r>
          </a:p>
          <a:p>
            <a:endParaRPr lang="en-US" baseline="0" dirty="0" smtClean="0"/>
          </a:p>
          <a:p>
            <a:r>
              <a:rPr lang="en-US" baseline="0" dirty="0" smtClean="0"/>
              <a:t>Comparing to databases is usually a rough but straightforward thing. Known genes are blasted and the matches suggested as draft features on the assembly. Or protein motif databases like PFAM, PROSITE </a:t>
            </a:r>
            <a:r>
              <a:rPr lang="en-US" baseline="0" dirty="0" err="1" smtClean="0"/>
              <a:t>etc</a:t>
            </a:r>
            <a:r>
              <a:rPr lang="en-US" baseline="0" dirty="0" smtClean="0"/>
              <a:t> are used on translations of the sequence to find regions likely to correspond to coding elements </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29</a:t>
            </a:fld>
            <a:endParaRPr lang="en-US"/>
          </a:p>
        </p:txBody>
      </p:sp>
    </p:spTree>
    <p:extLst>
      <p:ext uri="{BB962C8B-B14F-4D97-AF65-F5344CB8AC3E}">
        <p14:creationId xmlns:p14="http://schemas.microsoft.com/office/powerpoint/2010/main" val="1585728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so first things first,</a:t>
            </a:r>
            <a:r>
              <a:rPr lang="en-US" baseline="0" dirty="0" smtClean="0"/>
              <a:t> high throughput sequencing for genome </a:t>
            </a:r>
            <a:r>
              <a:rPr lang="en-US" baseline="0" dirty="0" err="1" smtClean="0"/>
              <a:t>assemlby</a:t>
            </a:r>
            <a:r>
              <a:rPr lang="en-US" baseline="0" dirty="0" smtClean="0"/>
              <a:t>. At the moment there are two main technologies that that get used. The first is Illumina sequencing by synthesis, this is the older technology and it works basically by using small primers bound to a slide that bind to the ends of DNA fragments that you wash over them. Then these fragments are amplified by PCR to make large clusters of the same sequence. To actually sequence you introduce terminator fluorescent dNTPs in cycles and measure the fluorescence that comes from each spot in each cycle, so you sequence by </a:t>
            </a:r>
            <a:r>
              <a:rPr lang="en-US" baseline="0" dirty="0" err="1" smtClean="0"/>
              <a:t>synthesising</a:t>
            </a:r>
            <a:r>
              <a:rPr lang="en-US" baseline="0" dirty="0" smtClean="0"/>
              <a:t> a complementary strand.</a:t>
            </a:r>
          </a:p>
          <a:p>
            <a:endParaRPr lang="en-US" baseline="0" dirty="0" smtClean="0"/>
          </a:p>
          <a:p>
            <a:r>
              <a:rPr lang="en-US" baseline="0" dirty="0" smtClean="0"/>
              <a:t>The other technology is Pacific </a:t>
            </a:r>
            <a:r>
              <a:rPr lang="en-US" baseline="0" dirty="0" err="1" smtClean="0"/>
              <a:t>BioSciences</a:t>
            </a:r>
            <a:r>
              <a:rPr lang="en-US" baseline="0" dirty="0" smtClean="0"/>
              <a:t> Single molecule system which is based on a slide with tiny </a:t>
            </a:r>
            <a:r>
              <a:rPr lang="en-US" baseline="0" dirty="0" err="1" smtClean="0"/>
              <a:t>zeptoliter</a:t>
            </a:r>
            <a:r>
              <a:rPr lang="en-US" baseline="0" dirty="0" smtClean="0"/>
              <a:t> holes in it and DNA polymerase tethered to the bottom. When DNA is introduced the polymerase </a:t>
            </a:r>
            <a:r>
              <a:rPr lang="en-US" baseline="0" dirty="0" err="1" smtClean="0"/>
              <a:t>startes</a:t>
            </a:r>
            <a:r>
              <a:rPr lang="en-US" baseline="0" dirty="0" smtClean="0"/>
              <a:t> to </a:t>
            </a:r>
            <a:r>
              <a:rPr lang="en-US" baseline="0" dirty="0" err="1" smtClean="0"/>
              <a:t>synthesise</a:t>
            </a:r>
            <a:r>
              <a:rPr lang="en-US" baseline="0" dirty="0" smtClean="0"/>
              <a:t> and incorporates the </a:t>
            </a:r>
            <a:r>
              <a:rPr lang="en-US" baseline="0" dirty="0" err="1" smtClean="0"/>
              <a:t>fluorephores</a:t>
            </a:r>
            <a:r>
              <a:rPr lang="en-US" baseline="0" dirty="0" smtClean="0"/>
              <a:t> which are recorded as it goes, to get high accuracy each molecule has to be read multiple times </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3</a:t>
            </a:fld>
            <a:endParaRPr lang="en-US"/>
          </a:p>
        </p:txBody>
      </p:sp>
    </p:spTree>
    <p:extLst>
      <p:ext uri="{BB962C8B-B14F-4D97-AF65-F5344CB8AC3E}">
        <p14:creationId xmlns:p14="http://schemas.microsoft.com/office/powerpoint/2010/main" val="2138143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 initio</a:t>
            </a:r>
            <a:r>
              <a:rPr lang="en-US" baseline="0" dirty="0" smtClean="0"/>
              <a:t> is much more complicated. These systems use a training set of known genes, often including ESTs or other evidence from the target or a related organism to create a composite model of what a gene is, Then </a:t>
            </a:r>
            <a:r>
              <a:rPr lang="en-US" baseline="0" dirty="0" err="1" smtClean="0"/>
              <a:t>theres</a:t>
            </a:r>
            <a:r>
              <a:rPr lang="en-US" baseline="0" dirty="0" smtClean="0"/>
              <a:t> a finding step that scans the draft genome to find these instances. </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30</a:t>
            </a:fld>
            <a:endParaRPr lang="en-US"/>
          </a:p>
        </p:txBody>
      </p:sp>
    </p:spTree>
    <p:extLst>
      <p:ext uri="{BB962C8B-B14F-4D97-AF65-F5344CB8AC3E}">
        <p14:creationId xmlns:p14="http://schemas.microsoft.com/office/powerpoint/2010/main" val="167776220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Naturally there are loads of different</a:t>
            </a:r>
            <a:r>
              <a:rPr lang="en-US" baseline="0" dirty="0" smtClean="0"/>
              <a:t> gene prediction programs available, all working slightly differently and needing slightly different training information. But they’re all good and using them in combination to generate multiple models and condensing into a consensus is a good strategy. </a:t>
            </a:r>
          </a:p>
          <a:p>
            <a:endParaRPr lang="en-US" baseline="0" dirty="0" smtClean="0"/>
          </a:p>
          <a:p>
            <a:r>
              <a:rPr lang="en-US" baseline="0" dirty="0" smtClean="0"/>
              <a:t>In fact, its what these pipeline based tools. The MAKER and PROKKA pipelines are two good examples of pipelines that run lots of these tools and compress the output into consensus models, as well as incorporating experimental data like </a:t>
            </a:r>
            <a:r>
              <a:rPr lang="en-US" baseline="0" dirty="0" err="1" smtClean="0"/>
              <a:t>RNAseq</a:t>
            </a:r>
            <a:r>
              <a:rPr lang="en-US" baseline="0" dirty="0" smtClean="0"/>
              <a:t> if you have it. </a:t>
            </a:r>
          </a:p>
          <a:p>
            <a:endParaRPr lang="en-US" baseline="0" dirty="0" smtClean="0"/>
          </a:p>
          <a:p>
            <a:r>
              <a:rPr lang="en-US" baseline="0" dirty="0" smtClean="0"/>
              <a:t>These also have the advantage that there are online versions so you can test it out without much headache if you want to</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31</a:t>
            </a:fld>
            <a:endParaRPr lang="en-US"/>
          </a:p>
        </p:txBody>
      </p:sp>
    </p:spTree>
    <p:extLst>
      <p:ext uri="{BB962C8B-B14F-4D97-AF65-F5344CB8AC3E}">
        <p14:creationId xmlns:p14="http://schemas.microsoft.com/office/powerpoint/2010/main" val="9969717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a:t>
            </a:r>
          </a:p>
          <a:p>
            <a:endParaRPr lang="en-US" dirty="0" smtClean="0"/>
          </a:p>
          <a:p>
            <a:r>
              <a:rPr lang="en-US" dirty="0" smtClean="0"/>
              <a:t>So </a:t>
            </a:r>
            <a:r>
              <a:rPr lang="en-US" dirty="0" err="1" smtClean="0"/>
              <a:t>thats</a:t>
            </a:r>
            <a:r>
              <a:rPr lang="en-US" baseline="0" dirty="0" smtClean="0"/>
              <a:t> all I want to say about genome assembly. I just want to push the point that whatever way you go about assembling a genome – its always going to be at best a good guess, first drafts are often more wrong than you’d hope – and </a:t>
            </a:r>
            <a:r>
              <a:rPr lang="en-US" baseline="0" dirty="0" err="1" smtClean="0"/>
              <a:t>thats</a:t>
            </a:r>
            <a:r>
              <a:rPr lang="en-US" baseline="0" dirty="0" smtClean="0"/>
              <a:t> ok, because the whole process is iterative. You don’t need to get a gold standard genome often, you just need one that’s good enough for you purposes. Remember to be </a:t>
            </a:r>
            <a:r>
              <a:rPr lang="en-US" baseline="0" dirty="0" err="1" smtClean="0"/>
              <a:t>sceptical</a:t>
            </a:r>
            <a:r>
              <a:rPr lang="en-US" baseline="0" dirty="0" smtClean="0"/>
              <a:t> about every gene call and every </a:t>
            </a:r>
            <a:r>
              <a:rPr lang="en-US" baseline="0" dirty="0" err="1" smtClean="0"/>
              <a:t>contig</a:t>
            </a:r>
            <a:r>
              <a:rPr lang="en-US" baseline="0" dirty="0" smtClean="0"/>
              <a:t> and do every control step you can – you can’t just hit the button and expect the answer to pop out. </a:t>
            </a:r>
          </a:p>
          <a:p>
            <a:endParaRPr lang="en-US" baseline="0" smtClean="0"/>
          </a:p>
          <a:p>
            <a:r>
              <a:rPr lang="en-US" baseline="0" smtClean="0"/>
              <a:t> </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32</a:t>
            </a:fld>
            <a:endParaRPr lang="en-US"/>
          </a:p>
        </p:txBody>
      </p:sp>
    </p:spTree>
    <p:extLst>
      <p:ext uri="{BB962C8B-B14F-4D97-AF65-F5344CB8AC3E}">
        <p14:creationId xmlns:p14="http://schemas.microsoft.com/office/powerpoint/2010/main" val="889631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are different ways</a:t>
            </a:r>
            <a:r>
              <a:rPr lang="en-US" baseline="0" dirty="0" smtClean="0"/>
              <a:t> of preparing the DNA for sequencing that results in some extra information about reads. With Paired end and mate paired strategies then you get info about the distance between the reads. In Paired end you basically read both ends of a molecule that you more or less know the length of, these tend to be separated by about 500 </a:t>
            </a:r>
            <a:r>
              <a:rPr lang="en-US" baseline="0" dirty="0" err="1" smtClean="0"/>
              <a:t>bp</a:t>
            </a:r>
            <a:r>
              <a:rPr lang="en-US" baseline="0" dirty="0" smtClean="0"/>
              <a:t> in practice.</a:t>
            </a:r>
          </a:p>
          <a:p>
            <a:endParaRPr lang="en-US" baseline="0" dirty="0" smtClean="0"/>
          </a:p>
          <a:p>
            <a:r>
              <a:rPr lang="en-US" baseline="0" dirty="0" smtClean="0"/>
              <a:t>With Mate Pairs, the fragment is circularized and you cut out and sequence the two end parts, so you end up with a distance of about 10 </a:t>
            </a:r>
            <a:r>
              <a:rPr lang="en-US" baseline="0" dirty="0" err="1" smtClean="0"/>
              <a:t>kbp</a:t>
            </a:r>
            <a:r>
              <a:rPr lang="en-US" baseline="0" dirty="0" smtClean="0"/>
              <a:t> in practice. If the cutting goes wrong though, then you end up with the middle of the molecule and a shorter distance.</a:t>
            </a:r>
          </a:p>
          <a:p>
            <a:endParaRPr lang="en-US" baseline="0" dirty="0" smtClean="0"/>
          </a:p>
          <a:p>
            <a:r>
              <a:rPr lang="en-US" baseline="0" dirty="0" smtClean="0"/>
              <a:t>So the take home of this is, different preparations let you know the distance between reads in the original fragment.</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4</a:t>
            </a:fld>
            <a:endParaRPr lang="en-US"/>
          </a:p>
        </p:txBody>
      </p:sp>
    </p:spTree>
    <p:extLst>
      <p:ext uri="{BB962C8B-B14F-4D97-AF65-F5344CB8AC3E}">
        <p14:creationId xmlns:p14="http://schemas.microsoft.com/office/powerpoint/2010/main" val="6823550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there are some more practical</a:t>
            </a:r>
            <a:r>
              <a:rPr lang="en-US" baseline="0" dirty="0" smtClean="0"/>
              <a:t> differences, Illumina reads are much shorter, though that headline figure from </a:t>
            </a:r>
            <a:r>
              <a:rPr lang="en-US" baseline="0" dirty="0" err="1" smtClean="0"/>
              <a:t>PacBio</a:t>
            </a:r>
            <a:r>
              <a:rPr lang="en-US" baseline="0" dirty="0" smtClean="0"/>
              <a:t> is more like 5kb in practice. You do get many more reads from Illumina and much higher accuracy, but it isn’t cut and dried as to which you should use for every application, the decision will be very case dependent. These are the basic facts you should know though</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5</a:t>
            </a:fld>
            <a:endParaRPr lang="en-US"/>
          </a:p>
        </p:txBody>
      </p:sp>
    </p:spTree>
    <p:extLst>
      <p:ext uri="{BB962C8B-B14F-4D97-AF65-F5344CB8AC3E}">
        <p14:creationId xmlns:p14="http://schemas.microsoft.com/office/powerpoint/2010/main" val="20480411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so onto the sequence assembly problem.</a:t>
            </a:r>
            <a:r>
              <a:rPr lang="en-US" baseline="0" dirty="0" smtClean="0"/>
              <a:t> Shotgun sequencing results in lots of fragments of a once linear string. So it gets likened to putting back together a text </a:t>
            </a:r>
            <a:r>
              <a:rPr lang="en-US" baseline="0" dirty="0" err="1" smtClean="0"/>
              <a:t>thats</a:t>
            </a:r>
            <a:r>
              <a:rPr lang="en-US" baseline="0" dirty="0" smtClean="0"/>
              <a:t> been through a shredder. So imagine that pop star Rick Astley accidentally dropped his lyrics in the shredder – he’d end up with loads of bits that looked like this, they’d be all mixed up and some would be identical to each other</a:t>
            </a:r>
          </a:p>
          <a:p>
            <a:endParaRPr lang="en-US" baseline="0" dirty="0" smtClean="0"/>
          </a:p>
          <a:p>
            <a:r>
              <a:rPr lang="en-US" baseline="0" dirty="0" smtClean="0"/>
              <a:t>How can he start to put them back together</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6</a:t>
            </a:fld>
            <a:endParaRPr lang="en-US"/>
          </a:p>
        </p:txBody>
      </p:sp>
    </p:spTree>
    <p:extLst>
      <p:ext uri="{BB962C8B-B14F-4D97-AF65-F5344CB8AC3E}">
        <p14:creationId xmlns:p14="http://schemas.microsoft.com/office/powerpoint/2010/main" val="1612270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the first thing is to use the overlaps in the fragments and try to rebuild the sequence, this brute</a:t>
            </a:r>
            <a:r>
              <a:rPr lang="en-US" baseline="0" dirty="0" smtClean="0"/>
              <a:t> force idea is a greedy algorithm, but it fails because our read length isn’t good enough – it contains those identical fragments and the repeats therefore make the real assembly hard to uncover</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7</a:t>
            </a:fld>
            <a:endParaRPr lang="en-US"/>
          </a:p>
        </p:txBody>
      </p:sp>
    </p:spTree>
    <p:extLst>
      <p:ext uri="{BB962C8B-B14F-4D97-AF65-F5344CB8AC3E}">
        <p14:creationId xmlns:p14="http://schemas.microsoft.com/office/powerpoint/2010/main" val="7885451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the most popular solution to this is to use a data structure called a de </a:t>
            </a:r>
            <a:r>
              <a:rPr lang="en-US" dirty="0" err="1" smtClean="0"/>
              <a:t>Bruijn</a:t>
            </a:r>
            <a:r>
              <a:rPr lang="en-US" dirty="0" smtClean="0"/>
              <a:t> graph, in which we smash our reads into sub fragments and make</a:t>
            </a:r>
            <a:r>
              <a:rPr lang="en-US" baseline="0" dirty="0" smtClean="0"/>
              <a:t> a network or graph from the overlaps in the sub fragments</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8</a:t>
            </a:fld>
            <a:endParaRPr lang="en-US"/>
          </a:p>
        </p:txBody>
      </p:sp>
    </p:spTree>
    <p:extLst>
      <p:ext uri="{BB962C8B-B14F-4D97-AF65-F5344CB8AC3E}">
        <p14:creationId xmlns:p14="http://schemas.microsoft.com/office/powerpoint/2010/main" val="3215774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assembly programs do this, they build the graph and draw all possible links, so it gets quite convoluted, so the next step</a:t>
            </a:r>
            <a:r>
              <a:rPr lang="en-US" baseline="0" dirty="0" smtClean="0"/>
              <a:t> is </a:t>
            </a:r>
            <a:r>
              <a:rPr lang="en-US" dirty="0" smtClean="0"/>
              <a:t>go</a:t>
            </a:r>
            <a:r>
              <a:rPr lang="en-US" baseline="0" dirty="0" smtClean="0"/>
              <a:t> on to simplify</a:t>
            </a:r>
            <a:endParaRPr lang="en-US" dirty="0"/>
          </a:p>
        </p:txBody>
      </p:sp>
      <p:sp>
        <p:nvSpPr>
          <p:cNvPr id="4" name="Slide Number Placeholder 3"/>
          <p:cNvSpPr>
            <a:spLocks noGrp="1"/>
          </p:cNvSpPr>
          <p:nvPr>
            <p:ph type="sldNum" sz="quarter" idx="10"/>
          </p:nvPr>
        </p:nvSpPr>
        <p:spPr/>
        <p:txBody>
          <a:bodyPr/>
          <a:lstStyle/>
          <a:p>
            <a:fld id="{3A2A6BC1-6DA0-8B4B-950A-5CDA7AB5A858}" type="slidenum">
              <a:rPr lang="en-US" smtClean="0"/>
              <a:t>9</a:t>
            </a:fld>
            <a:endParaRPr lang="en-US"/>
          </a:p>
        </p:txBody>
      </p:sp>
    </p:spTree>
    <p:extLst>
      <p:ext uri="{BB962C8B-B14F-4D97-AF65-F5344CB8AC3E}">
        <p14:creationId xmlns:p14="http://schemas.microsoft.com/office/powerpoint/2010/main" val="1627164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0" y="4237086"/>
            <a:ext cx="9144000" cy="1526066"/>
          </a:xfrm>
          <a:prstGeom prst="rect">
            <a:avLst/>
          </a:prstGeom>
          <a:solidFill>
            <a:srgbClr val="4DBEED">
              <a:alpha val="4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userDrawn="1"/>
        </p:nvSpPr>
        <p:spPr>
          <a:xfrm>
            <a:off x="343222" y="4568902"/>
            <a:ext cx="4862308" cy="830997"/>
          </a:xfrm>
          <a:prstGeom prst="rect">
            <a:avLst/>
          </a:prstGeom>
          <a:noFill/>
        </p:spPr>
        <p:txBody>
          <a:bodyPr wrap="square" rtlCol="0">
            <a:spAutoFit/>
          </a:bodyPr>
          <a:lstStyle/>
          <a:p>
            <a:r>
              <a:rPr lang="en-US" sz="4800" b="0" i="0" dirty="0" smtClean="0">
                <a:latin typeface="+mn-lt"/>
                <a:cs typeface="Futura Condensed"/>
              </a:rPr>
              <a:t>Title Here</a:t>
            </a:r>
            <a:endParaRPr lang="en-US" sz="4800" b="0" i="0" dirty="0">
              <a:latin typeface="+mn-lt"/>
              <a:cs typeface="Futura Condensed"/>
            </a:endParaRPr>
          </a:p>
        </p:txBody>
      </p:sp>
      <p:sp>
        <p:nvSpPr>
          <p:cNvPr id="9" name="TextBox 8"/>
          <p:cNvSpPr txBox="1"/>
          <p:nvPr userDrawn="1"/>
        </p:nvSpPr>
        <p:spPr>
          <a:xfrm>
            <a:off x="5517290" y="4537822"/>
            <a:ext cx="3626710" cy="1384995"/>
          </a:xfrm>
          <a:prstGeom prst="rect">
            <a:avLst/>
          </a:prstGeom>
          <a:noFill/>
        </p:spPr>
        <p:txBody>
          <a:bodyPr wrap="square" rtlCol="0">
            <a:spAutoFit/>
          </a:bodyPr>
          <a:lstStyle/>
          <a:p>
            <a:r>
              <a:rPr lang="en-US" sz="2800" b="0" i="0" dirty="0" smtClean="0">
                <a:latin typeface="+mn-lt"/>
                <a:cs typeface="Futura"/>
              </a:rPr>
              <a:t>@</a:t>
            </a:r>
            <a:r>
              <a:rPr lang="en-US" sz="2800" b="0" i="0" dirty="0" err="1" smtClean="0">
                <a:latin typeface="+mn-lt"/>
                <a:cs typeface="Futura"/>
              </a:rPr>
              <a:t>danmaclean</a:t>
            </a:r>
            <a:endParaRPr lang="en-US" sz="2800" b="0" i="0" dirty="0" smtClean="0">
              <a:latin typeface="+mn-lt"/>
              <a:cs typeface="Futura"/>
            </a:endParaRPr>
          </a:p>
          <a:p>
            <a:r>
              <a:rPr lang="en-US" sz="2800" b="0" i="0" dirty="0" smtClean="0">
                <a:latin typeface="+mn-lt"/>
                <a:cs typeface="Futura"/>
              </a:rPr>
              <a:t>dan.maclean@tsl.ac.uk</a:t>
            </a:r>
          </a:p>
          <a:p>
            <a:endParaRPr lang="en-US" sz="2800" b="0" i="0" dirty="0" smtClean="0">
              <a:latin typeface="Futura"/>
              <a:cs typeface="Futura"/>
            </a:endParaRPr>
          </a:p>
        </p:txBody>
      </p:sp>
    </p:spTree>
    <p:extLst>
      <p:ext uri="{BB962C8B-B14F-4D97-AF65-F5344CB8AC3E}">
        <p14:creationId xmlns:p14="http://schemas.microsoft.com/office/powerpoint/2010/main" val="2232903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p:cNvSpPr/>
          <p:nvPr userDrawn="1"/>
        </p:nvSpPr>
        <p:spPr>
          <a:xfrm>
            <a:off x="0" y="0"/>
            <a:ext cx="9144000" cy="1407356"/>
          </a:xfrm>
          <a:prstGeom prst="rect">
            <a:avLst/>
          </a:prstGeom>
          <a:solidFill>
            <a:srgbClr val="4DBEED">
              <a:alpha val="4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userDrawn="1"/>
        </p:nvSpPr>
        <p:spPr>
          <a:xfrm>
            <a:off x="1" y="175205"/>
            <a:ext cx="9144000" cy="830997"/>
          </a:xfrm>
          <a:prstGeom prst="rect">
            <a:avLst/>
          </a:prstGeom>
          <a:noFill/>
        </p:spPr>
        <p:txBody>
          <a:bodyPr wrap="square" rtlCol="0">
            <a:spAutoFit/>
          </a:bodyPr>
          <a:lstStyle/>
          <a:p>
            <a:pPr algn="ctr"/>
            <a:r>
              <a:rPr lang="en-US" sz="4800" b="0" i="0" dirty="0" smtClean="0">
                <a:latin typeface="+mn-lt"/>
                <a:cs typeface="Futura Condensed"/>
              </a:rPr>
              <a:t>Major point here</a:t>
            </a:r>
            <a:endParaRPr lang="en-US" sz="4800" b="0" i="0" dirty="0">
              <a:latin typeface="+mn-lt"/>
              <a:cs typeface="Futura Condensed"/>
            </a:endParaRPr>
          </a:p>
        </p:txBody>
      </p:sp>
    </p:spTree>
    <p:extLst>
      <p:ext uri="{BB962C8B-B14F-4D97-AF65-F5344CB8AC3E}">
        <p14:creationId xmlns:p14="http://schemas.microsoft.com/office/powerpoint/2010/main" val="1759750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7" name="Rectangle 6"/>
          <p:cNvSpPr/>
          <p:nvPr userDrawn="1"/>
        </p:nvSpPr>
        <p:spPr>
          <a:xfrm>
            <a:off x="1" y="5450644"/>
            <a:ext cx="9144000" cy="1407356"/>
          </a:xfrm>
          <a:prstGeom prst="rect">
            <a:avLst/>
          </a:prstGeom>
          <a:solidFill>
            <a:srgbClr val="4DBEED">
              <a:alpha val="4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userDrawn="1"/>
        </p:nvSpPr>
        <p:spPr>
          <a:xfrm>
            <a:off x="2" y="5625849"/>
            <a:ext cx="9144000" cy="830997"/>
          </a:xfrm>
          <a:prstGeom prst="rect">
            <a:avLst/>
          </a:prstGeom>
          <a:noFill/>
        </p:spPr>
        <p:txBody>
          <a:bodyPr wrap="square" rtlCol="0">
            <a:spAutoFit/>
          </a:bodyPr>
          <a:lstStyle/>
          <a:p>
            <a:pPr algn="ctr"/>
            <a:r>
              <a:rPr lang="en-US" sz="4800" b="0" i="0" dirty="0" smtClean="0">
                <a:latin typeface="+mn-lt"/>
                <a:cs typeface="Futura Condensed"/>
              </a:rPr>
              <a:t>Major point here</a:t>
            </a:r>
            <a:endParaRPr lang="en-US" sz="4800" b="0" i="0" dirty="0">
              <a:latin typeface="+mn-lt"/>
              <a:cs typeface="Futura Condensed"/>
            </a:endParaRPr>
          </a:p>
        </p:txBody>
      </p:sp>
    </p:spTree>
    <p:extLst>
      <p:ext uri="{BB962C8B-B14F-4D97-AF65-F5344CB8AC3E}">
        <p14:creationId xmlns:p14="http://schemas.microsoft.com/office/powerpoint/2010/main" val="38646165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p:cNvSpPr/>
          <p:nvPr userDrawn="1"/>
        </p:nvSpPr>
        <p:spPr>
          <a:xfrm>
            <a:off x="0" y="0"/>
            <a:ext cx="9144000" cy="1407356"/>
          </a:xfrm>
          <a:prstGeom prst="rect">
            <a:avLst/>
          </a:prstGeom>
          <a:solidFill>
            <a:srgbClr val="4DBEED">
              <a:alpha val="4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userDrawn="1"/>
        </p:nvSpPr>
        <p:spPr>
          <a:xfrm>
            <a:off x="0" y="175205"/>
            <a:ext cx="9143999" cy="830997"/>
          </a:xfrm>
          <a:prstGeom prst="rect">
            <a:avLst/>
          </a:prstGeom>
          <a:noFill/>
        </p:spPr>
        <p:txBody>
          <a:bodyPr wrap="square" rtlCol="0">
            <a:spAutoFit/>
          </a:bodyPr>
          <a:lstStyle/>
          <a:p>
            <a:pPr algn="ctr"/>
            <a:r>
              <a:rPr lang="en-US" sz="4800" b="0" i="0" dirty="0" smtClean="0">
                <a:latin typeface="+mn-lt"/>
                <a:cs typeface="Futura Condensed"/>
              </a:rPr>
              <a:t>Major point here</a:t>
            </a:r>
            <a:endParaRPr lang="en-US" sz="4800" b="0" i="0" dirty="0">
              <a:latin typeface="+mn-lt"/>
              <a:cs typeface="Futura Condensed"/>
            </a:endParaRPr>
          </a:p>
        </p:txBody>
      </p:sp>
      <p:sp>
        <p:nvSpPr>
          <p:cNvPr id="2" name="TextBox 1"/>
          <p:cNvSpPr txBox="1"/>
          <p:nvPr userDrawn="1"/>
        </p:nvSpPr>
        <p:spPr>
          <a:xfrm>
            <a:off x="0" y="1006202"/>
            <a:ext cx="9144000" cy="400110"/>
          </a:xfrm>
          <a:prstGeom prst="rect">
            <a:avLst/>
          </a:prstGeom>
          <a:noFill/>
        </p:spPr>
        <p:txBody>
          <a:bodyPr wrap="square" rtlCol="0">
            <a:spAutoFit/>
          </a:bodyPr>
          <a:lstStyle/>
          <a:p>
            <a:pPr algn="ctr"/>
            <a:r>
              <a:rPr lang="en-US" sz="2000" b="1" i="1" dirty="0" smtClean="0">
                <a:solidFill>
                  <a:srgbClr val="03317B"/>
                </a:solidFill>
              </a:rPr>
              <a:t>Sub point here</a:t>
            </a:r>
            <a:endParaRPr lang="en-US" sz="2000" b="1" i="1" dirty="0">
              <a:solidFill>
                <a:srgbClr val="03317B"/>
              </a:solidFill>
            </a:endParaRPr>
          </a:p>
        </p:txBody>
      </p:sp>
    </p:spTree>
    <p:extLst>
      <p:ext uri="{BB962C8B-B14F-4D97-AF65-F5344CB8AC3E}">
        <p14:creationId xmlns:p14="http://schemas.microsoft.com/office/powerpoint/2010/main" val="815462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p:cNvSpPr/>
          <p:nvPr userDrawn="1"/>
        </p:nvSpPr>
        <p:spPr>
          <a:xfrm>
            <a:off x="-1" y="3203737"/>
            <a:ext cx="9144000" cy="1407356"/>
          </a:xfrm>
          <a:prstGeom prst="rect">
            <a:avLst/>
          </a:prstGeom>
          <a:solidFill>
            <a:srgbClr val="4DBEED">
              <a:alpha val="48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userDrawn="1"/>
        </p:nvSpPr>
        <p:spPr>
          <a:xfrm>
            <a:off x="-1" y="3481919"/>
            <a:ext cx="9143999" cy="830997"/>
          </a:xfrm>
          <a:prstGeom prst="rect">
            <a:avLst/>
          </a:prstGeom>
          <a:noFill/>
        </p:spPr>
        <p:txBody>
          <a:bodyPr wrap="square" rtlCol="0">
            <a:spAutoFit/>
          </a:bodyPr>
          <a:lstStyle/>
          <a:p>
            <a:pPr algn="ctr"/>
            <a:r>
              <a:rPr lang="en-US" sz="4800" b="0" i="0" dirty="0" smtClean="0">
                <a:latin typeface="+mn-lt"/>
                <a:cs typeface="Futura Condensed"/>
              </a:rPr>
              <a:t>Major point here</a:t>
            </a:r>
            <a:endParaRPr lang="en-US" sz="4800" b="0" i="0" dirty="0">
              <a:latin typeface="+mn-lt"/>
              <a:cs typeface="Futura Condensed"/>
            </a:endParaRPr>
          </a:p>
        </p:txBody>
      </p:sp>
    </p:spTree>
    <p:extLst>
      <p:ext uri="{BB962C8B-B14F-4D97-AF65-F5344CB8AC3E}">
        <p14:creationId xmlns:p14="http://schemas.microsoft.com/office/powerpoint/2010/main" val="3725127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extBox 1"/>
          <p:cNvSpPr txBox="1"/>
          <p:nvPr userDrawn="1"/>
        </p:nvSpPr>
        <p:spPr>
          <a:xfrm>
            <a:off x="858055" y="987195"/>
            <a:ext cx="1510176" cy="369332"/>
          </a:xfrm>
          <a:prstGeom prst="rect">
            <a:avLst/>
          </a:prstGeom>
          <a:solidFill>
            <a:srgbClr val="03317B"/>
          </a:solidFill>
        </p:spPr>
        <p:txBody>
          <a:bodyPr wrap="square" rtlCol="0">
            <a:spAutoFit/>
          </a:bodyPr>
          <a:lstStyle/>
          <a:p>
            <a:r>
              <a:rPr lang="en-US" dirty="0" smtClean="0">
                <a:solidFill>
                  <a:srgbClr val="FBD128"/>
                </a:solidFill>
              </a:rPr>
              <a:t>Callout Text</a:t>
            </a:r>
            <a:endParaRPr lang="en-US" dirty="0">
              <a:solidFill>
                <a:srgbClr val="FBD128"/>
              </a:solidFill>
            </a:endParaRPr>
          </a:p>
        </p:txBody>
      </p:sp>
    </p:spTree>
    <p:extLst>
      <p:ext uri="{BB962C8B-B14F-4D97-AF65-F5344CB8AC3E}">
        <p14:creationId xmlns:p14="http://schemas.microsoft.com/office/powerpoint/2010/main" val="328534844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46165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245225"/>
            <a:ext cx="2133600" cy="476250"/>
          </a:xfrm>
          <a:prstGeom prst="rect">
            <a:avLst/>
          </a:prstGeom>
        </p:spPr>
        <p:txBody>
          <a:bodyPr/>
          <a:lstStyle>
            <a:lvl1pPr>
              <a:defRPr/>
            </a:lvl1pPr>
          </a:lstStyle>
          <a:p>
            <a:endParaRPr lang="en-US" altLang="en-US"/>
          </a:p>
        </p:txBody>
      </p:sp>
      <p:sp>
        <p:nvSpPr>
          <p:cNvPr id="5" name="Footer Placeholder 4"/>
          <p:cNvSpPr>
            <a:spLocks noGrp="1"/>
          </p:cNvSpPr>
          <p:nvPr>
            <p:ph type="ftr" sz="quarter" idx="11"/>
          </p:nvPr>
        </p:nvSpPr>
        <p:spPr>
          <a:xfrm>
            <a:off x="3124200" y="6245225"/>
            <a:ext cx="2895600" cy="476250"/>
          </a:xfrm>
          <a:prstGeom prst="rect">
            <a:avLst/>
          </a:prstGeom>
        </p:spPr>
        <p:txBody>
          <a:bodyPr/>
          <a:lstStyle>
            <a:lvl1pPr>
              <a:defRPr/>
            </a:lvl1pPr>
          </a:lstStyle>
          <a:p>
            <a:endParaRPr lang="en-US" altLang="en-US"/>
          </a:p>
        </p:txBody>
      </p:sp>
      <p:sp>
        <p:nvSpPr>
          <p:cNvPr id="6" name="Slide Number Placeholder 5"/>
          <p:cNvSpPr>
            <a:spLocks noGrp="1"/>
          </p:cNvSpPr>
          <p:nvPr>
            <p:ph type="sldNum" sz="quarter" idx="12"/>
          </p:nvPr>
        </p:nvSpPr>
        <p:spPr>
          <a:xfrm>
            <a:off x="6553200" y="6245225"/>
            <a:ext cx="2133600" cy="476250"/>
          </a:xfrm>
          <a:prstGeom prst="rect">
            <a:avLst/>
          </a:prstGeom>
        </p:spPr>
        <p:txBody>
          <a:bodyPr/>
          <a:lstStyle>
            <a:lvl1pPr>
              <a:defRPr/>
            </a:lvl1pPr>
          </a:lstStyle>
          <a:p>
            <a:fld id="{0E17535A-2FAD-B845-8C97-01D8E5FC736C}" type="slidenum">
              <a:rPr lang="en-US" altLang="en-US"/>
              <a:pPr/>
              <a:t>‹#›</a:t>
            </a:fld>
            <a:endParaRPr lang="en-US" altLang="en-US"/>
          </a:p>
        </p:txBody>
      </p:sp>
    </p:spTree>
    <p:extLst>
      <p:ext uri="{BB962C8B-B14F-4D97-AF65-F5344CB8AC3E}">
        <p14:creationId xmlns:p14="http://schemas.microsoft.com/office/powerpoint/2010/main" val="1625628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6_Title and Content">
    <p:spTree>
      <p:nvGrpSpPr>
        <p:cNvPr id="1" name=""/>
        <p:cNvGrpSpPr/>
        <p:nvPr/>
      </p:nvGrpSpPr>
      <p:grpSpPr>
        <a:xfrm>
          <a:off x="0" y="0"/>
          <a:ext cx="0" cy="0"/>
          <a:chOff x="0" y="0"/>
          <a:chExt cx="0" cy="0"/>
        </a:xfrm>
      </p:grpSpPr>
      <p:sp>
        <p:nvSpPr>
          <p:cNvPr id="4" name="Rectangle 3"/>
          <p:cNvSpPr/>
          <p:nvPr userDrawn="1"/>
        </p:nvSpPr>
        <p:spPr>
          <a:xfrm>
            <a:off x="0" y="6400800"/>
            <a:ext cx="9144000" cy="457200"/>
          </a:xfrm>
          <a:prstGeom prst="rect">
            <a:avLst/>
          </a:prstGeom>
          <a:solidFill>
            <a:srgbClr val="CA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800"/>
          </a:p>
        </p:txBody>
      </p:sp>
      <p:sp>
        <p:nvSpPr>
          <p:cNvPr id="5" name="TextBox 4"/>
          <p:cNvSpPr txBox="1">
            <a:spLocks noChangeArrowheads="1"/>
          </p:cNvSpPr>
          <p:nvPr userDrawn="1"/>
        </p:nvSpPr>
        <p:spPr bwMode="auto">
          <a:xfrm>
            <a:off x="76200" y="6429375"/>
            <a:ext cx="67056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defRPr/>
            </a:pPr>
            <a:r>
              <a:rPr lang="en-US" sz="2000" b="1" dirty="0" smtClean="0">
                <a:solidFill>
                  <a:schemeClr val="bg1"/>
                </a:solidFill>
                <a:latin typeface="Calibri" charset="0"/>
                <a:cs typeface="Calibri" charset="0"/>
              </a:rPr>
              <a:t>Module 1 </a:t>
            </a:r>
          </a:p>
        </p:txBody>
      </p:sp>
      <p:sp>
        <p:nvSpPr>
          <p:cNvPr id="6" name="TextBox 5"/>
          <p:cNvSpPr txBox="1"/>
          <p:nvPr userDrawn="1"/>
        </p:nvSpPr>
        <p:spPr>
          <a:xfrm>
            <a:off x="6705600" y="6396038"/>
            <a:ext cx="2362200" cy="457200"/>
          </a:xfrm>
          <a:prstGeom prst="rect">
            <a:avLst/>
          </a:prstGeom>
          <a:noFill/>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37931725" indent="-37474525" eaLnBrk="0" hangingPunct="0">
              <a:defRPr sz="2400">
                <a:solidFill>
                  <a:schemeClr val="tx1"/>
                </a:solidFill>
                <a:latin typeface="Arial" charset="0"/>
                <a:ea typeface="ＭＳ Ｐゴシック" charset="0"/>
              </a:defRPr>
            </a:lvl2pPr>
            <a:lvl3pPr eaLnBrk="0" hangingPunct="0">
              <a:defRPr sz="2400">
                <a:solidFill>
                  <a:schemeClr val="tx1"/>
                </a:solidFill>
                <a:latin typeface="Arial" charset="0"/>
                <a:ea typeface="ＭＳ Ｐゴシック" charset="0"/>
              </a:defRPr>
            </a:lvl3pPr>
            <a:lvl4pPr eaLnBrk="0" hangingPunct="0">
              <a:defRPr sz="2400">
                <a:solidFill>
                  <a:schemeClr val="tx1"/>
                </a:solidFill>
                <a:latin typeface="Arial" charset="0"/>
                <a:ea typeface="ＭＳ Ｐゴシック" charset="0"/>
              </a:defRPr>
            </a:lvl4pPr>
            <a:lvl5pPr eaLnBrk="0" hangingPunct="0">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defRPr/>
            </a:pPr>
            <a:r>
              <a:rPr lang="en-US" b="1" smtClean="0">
                <a:cs typeface="Arial" charset="0"/>
              </a:rPr>
              <a:t>bio</a:t>
            </a:r>
            <a:r>
              <a:rPr lang="en-US" smtClean="0">
                <a:cs typeface="Arial" charset="0"/>
              </a:rPr>
              <a:t>informatics</a:t>
            </a:r>
            <a:r>
              <a:rPr lang="en-US" sz="1400" smtClean="0">
                <a:cs typeface="Arial" charset="0"/>
              </a:rPr>
              <a:t>.ca</a:t>
            </a:r>
            <a:endParaRPr lang="en-US" smtClean="0">
              <a:cs typeface="Arial" charset="0"/>
            </a:endParaRPr>
          </a:p>
        </p:txBody>
      </p:sp>
      <p:sp>
        <p:nvSpPr>
          <p:cNvPr id="2" name="Title 1"/>
          <p:cNvSpPr>
            <a:spLocks noGrp="1"/>
          </p:cNvSpPr>
          <p:nvPr>
            <p:ph type="title"/>
          </p:nvPr>
        </p:nvSpPr>
        <p:spPr>
          <a:xfrm>
            <a:off x="152400" y="274638"/>
            <a:ext cx="8839200" cy="1143000"/>
          </a:xfrm>
          <a:prstGeom prst="rect">
            <a:avLst/>
          </a:prstGeom>
        </p:spPr>
        <p:txBody>
          <a:bodyPr/>
          <a:lstStyle>
            <a:lvl1pPr>
              <a:defRPr sz="4000" b="1">
                <a:latin typeface="Calibri"/>
                <a:cs typeface="Calibri"/>
              </a:defRPr>
            </a:lvl1pPr>
          </a:lstStyle>
          <a:p>
            <a:r>
              <a:rPr lang="en-US" dirty="0" smtClean="0"/>
              <a:t>Click to edit Master title style</a:t>
            </a:r>
            <a:endParaRPr lang="en-US" dirty="0"/>
          </a:p>
        </p:txBody>
      </p:sp>
      <p:sp>
        <p:nvSpPr>
          <p:cNvPr id="3" name="Content Placeholder 2"/>
          <p:cNvSpPr>
            <a:spLocks noGrp="1"/>
          </p:cNvSpPr>
          <p:nvPr>
            <p:ph idx="1"/>
          </p:nvPr>
        </p:nvSpPr>
        <p:spPr>
          <a:xfrm>
            <a:off x="152400" y="1600200"/>
            <a:ext cx="8839200" cy="4724400"/>
          </a:xfrm>
          <a:prstGeom prst="rect">
            <a:avLst/>
          </a:prstGeom>
        </p:spPr>
        <p:txBody>
          <a:bodyPr/>
          <a:lstStyle>
            <a:lvl1pPr>
              <a:defRPr>
                <a:latin typeface="Calibri"/>
                <a:cs typeface="Calibri"/>
              </a:defRPr>
            </a:lvl1pPr>
            <a:lvl2pPr>
              <a:defRPr>
                <a:latin typeface="Calibri"/>
                <a:cs typeface="Calibri"/>
              </a:defRPr>
            </a:lvl2pPr>
            <a:lvl3pPr>
              <a:defRPr>
                <a:latin typeface="Calibri"/>
                <a:cs typeface="Calibri"/>
              </a:defRPr>
            </a:lvl3pPr>
            <a:lvl4pPr>
              <a:defRPr>
                <a:latin typeface="Calibri"/>
                <a:cs typeface="Calibri"/>
              </a:defRPr>
            </a:lvl4pPr>
            <a:lvl5pPr>
              <a:defRPr>
                <a:latin typeface="Calibri"/>
                <a:cs typeface="Calibri"/>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09559289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4841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1" r:id="rId4"/>
    <p:sldLayoutId id="2147483652" r:id="rId5"/>
    <p:sldLayoutId id="2147483653" r:id="rId6"/>
    <p:sldLayoutId id="2147483655" r:id="rId7"/>
    <p:sldLayoutId id="2147483656" r:id="rId8"/>
    <p:sldLayoutId id="2147483657" r:id="rId9"/>
  </p:sldLayoutIdLst>
  <p:txStyles>
    <p:titleStyle>
      <a:lvl1pPr algn="ctr" defTabSz="457200" rtl="0" eaLnBrk="1" latinLnBrk="0" hangingPunct="1">
        <a:spcBef>
          <a:spcPct val="0"/>
        </a:spcBef>
        <a:buNone/>
        <a:defRPr sz="4400" kern="1200">
          <a:solidFill>
            <a:srgbClr val="03317B"/>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8.tiff"/><Relationship Id="rId5" Type="http://schemas.openxmlformats.org/officeDocument/2006/relationships/image" Target="../media/image9.tiff"/><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0.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1.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2.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3.tiff"/><Relationship Id="rId4" Type="http://schemas.openxmlformats.org/officeDocument/2006/relationships/image" Target="../media/image14.tiff"/><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5.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17.tiff"/><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8.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19.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20.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21.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22.tiff"/></Relationships>
</file>

<file path=ppt/slides/_rels/slide27.xml.rels><?xml version="1.0" encoding="UTF-8" standalone="yes"?>
<Relationships xmlns="http://schemas.openxmlformats.org/package/2006/relationships"><Relationship Id="rId3" Type="http://schemas.openxmlformats.org/officeDocument/2006/relationships/image" Target="../media/image23.tiff"/><Relationship Id="rId4" Type="http://schemas.openxmlformats.org/officeDocument/2006/relationships/image" Target="../media/image24.tiff"/><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25.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2.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 Id="rId3" Type="http://schemas.openxmlformats.org/officeDocument/2006/relationships/image" Target="../media/image2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 Id="rId3" Type="http://schemas.openxmlformats.org/officeDocument/2006/relationships/image" Target="../media/image28.tif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4.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alphaModFix amt="55000"/>
          </a:blip>
          <a:stretch>
            <a:fillRect/>
          </a:stretch>
        </p:blipFill>
        <p:spPr>
          <a:xfrm>
            <a:off x="0" y="0"/>
            <a:ext cx="9144000" cy="6858000"/>
          </a:xfrm>
          <a:prstGeom prst="rect">
            <a:avLst/>
          </a:prstGeom>
        </p:spPr>
      </p:pic>
      <p:sp>
        <p:nvSpPr>
          <p:cNvPr id="4" name="TextBox 3"/>
          <p:cNvSpPr txBox="1"/>
          <p:nvPr/>
        </p:nvSpPr>
        <p:spPr>
          <a:xfrm>
            <a:off x="464458" y="369816"/>
            <a:ext cx="8447314" cy="1569660"/>
          </a:xfrm>
          <a:prstGeom prst="rect">
            <a:avLst/>
          </a:prstGeom>
          <a:solidFill>
            <a:schemeClr val="tx1">
              <a:lumMod val="50000"/>
              <a:alpha val="76000"/>
            </a:schemeClr>
          </a:solidFill>
        </p:spPr>
        <p:txBody>
          <a:bodyPr wrap="square" rtlCol="0">
            <a:spAutoFit/>
          </a:bodyPr>
          <a:lstStyle/>
          <a:p>
            <a:pPr algn="ctr">
              <a:lnSpc>
                <a:spcPct val="150000"/>
              </a:lnSpc>
            </a:pPr>
            <a:r>
              <a:rPr lang="en-US" sz="3200" dirty="0" smtClean="0">
                <a:solidFill>
                  <a:schemeClr val="bg1"/>
                </a:solidFill>
                <a:latin typeface="+mj-lt"/>
              </a:rPr>
              <a:t>Genome Assembly and Annotation</a:t>
            </a:r>
          </a:p>
          <a:p>
            <a:pPr algn="ctr">
              <a:lnSpc>
                <a:spcPct val="150000"/>
              </a:lnSpc>
            </a:pPr>
            <a:r>
              <a:rPr lang="en-US" sz="3200" dirty="0" smtClean="0">
                <a:solidFill>
                  <a:schemeClr val="bg1"/>
                </a:solidFill>
                <a:latin typeface="+mj-lt"/>
              </a:rPr>
              <a:t>Best Practices, Best Tools</a:t>
            </a:r>
            <a:endParaRPr lang="en-US" sz="3200" dirty="0">
              <a:solidFill>
                <a:schemeClr val="bg1"/>
              </a:solidFill>
              <a:latin typeface="+mj-lt"/>
            </a:endParaRPr>
          </a:p>
        </p:txBody>
      </p:sp>
    </p:spTree>
    <p:extLst>
      <p:ext uri="{BB962C8B-B14F-4D97-AF65-F5344CB8AC3E}">
        <p14:creationId xmlns:p14="http://schemas.microsoft.com/office/powerpoint/2010/main" val="4524516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de </a:t>
            </a:r>
            <a:r>
              <a:rPr lang="en-US" sz="3200" dirty="0" err="1" smtClean="0">
                <a:solidFill>
                  <a:schemeClr val="bg1"/>
                </a:solidFill>
                <a:latin typeface="+mj-lt"/>
              </a:rPr>
              <a:t>Bruijn</a:t>
            </a:r>
            <a:r>
              <a:rPr lang="en-US" sz="3200" dirty="0" smtClean="0">
                <a:solidFill>
                  <a:schemeClr val="bg1"/>
                </a:solidFill>
                <a:latin typeface="+mj-lt"/>
              </a:rPr>
              <a:t> Graph Assembly</a:t>
            </a:r>
          </a:p>
        </p:txBody>
      </p:sp>
      <p:sp>
        <p:nvSpPr>
          <p:cNvPr id="8" name="Rectangle 7"/>
          <p:cNvSpPr/>
          <p:nvPr/>
        </p:nvSpPr>
        <p:spPr>
          <a:xfrm>
            <a:off x="350716" y="1844657"/>
            <a:ext cx="3355406"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r>
              <a:rPr lang="en-US" b="1" dirty="0" smtClean="0">
                <a:solidFill>
                  <a:schemeClr val="tx1">
                    <a:lumMod val="50000"/>
                  </a:schemeClr>
                </a:solidFill>
                <a:latin typeface="Andale Mono" charset="0"/>
                <a:ea typeface="Andale Mono" charset="0"/>
                <a:cs typeface="Andale Mono" charset="0"/>
              </a:rPr>
              <a:t>give you up</a:t>
            </a:r>
            <a:endParaRPr lang="en-US" dirty="0"/>
          </a:p>
        </p:txBody>
      </p:sp>
      <p:sp>
        <p:nvSpPr>
          <p:cNvPr id="10" name="Rectangle 9"/>
          <p:cNvSpPr/>
          <p:nvPr/>
        </p:nvSpPr>
        <p:spPr>
          <a:xfrm>
            <a:off x="3807208" y="3292973"/>
            <a:ext cx="3493264"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let you down</a:t>
            </a:r>
            <a:endParaRPr lang="en-US" dirty="0"/>
          </a:p>
        </p:txBody>
      </p:sp>
      <p:sp>
        <p:nvSpPr>
          <p:cNvPr id="11" name="Rectangle 10"/>
          <p:cNvSpPr/>
          <p:nvPr/>
        </p:nvSpPr>
        <p:spPr>
          <a:xfrm>
            <a:off x="2870986" y="2568815"/>
            <a:ext cx="2621942" cy="369332"/>
          </a:xfrm>
          <a:prstGeom prst="rect">
            <a:avLst/>
          </a:prstGeom>
          <a:noFill/>
          <a:ln>
            <a:solidFill>
              <a:schemeClr val="tx1">
                <a:lumMod val="50000"/>
              </a:schemeClr>
            </a:solidFill>
          </a:ln>
        </p:spPr>
        <p:txBody>
          <a:bodyPr wrap="square">
            <a:spAutoFit/>
          </a:bodyPr>
          <a:lstStyle/>
          <a:p>
            <a:r>
              <a:rPr lang="en-US" b="1" dirty="0" smtClean="0">
                <a:solidFill>
                  <a:schemeClr val="tx1">
                    <a:lumMod val="50000"/>
                  </a:schemeClr>
                </a:solidFill>
                <a:latin typeface="Andale Mono" charset="0"/>
                <a:ea typeface="Andale Mono" charset="0"/>
                <a:cs typeface="Andale Mono" charset="0"/>
              </a:rPr>
              <a:t>You up</a:t>
            </a:r>
            <a:r>
              <a:rPr lang="en-US" dirty="0" smtClean="0"/>
              <a:t> </a:t>
            </a:r>
            <a:r>
              <a:rPr lang="en-US" b="1" dirty="0" smtClean="0">
                <a:solidFill>
                  <a:schemeClr val="tx1">
                    <a:lumMod val="50000"/>
                  </a:schemeClr>
                </a:solidFill>
                <a:latin typeface="Andale Mono" charset="0"/>
                <a:ea typeface="Andale Mono" charset="0"/>
                <a:cs typeface="Andale Mono" charset="0"/>
              </a:rPr>
              <a:t>never </a:t>
            </a:r>
            <a:r>
              <a:rPr lang="en-US" b="1" dirty="0" err="1" smtClean="0">
                <a:solidFill>
                  <a:schemeClr val="tx1">
                    <a:lumMod val="50000"/>
                  </a:schemeClr>
                </a:solidFill>
                <a:latin typeface="Andale Mono" charset="0"/>
                <a:ea typeface="Andale Mono" charset="0"/>
                <a:cs typeface="Andale Mono" charset="0"/>
              </a:rPr>
              <a:t>gonna</a:t>
            </a:r>
            <a:endParaRPr lang="en-US" dirty="0"/>
          </a:p>
        </p:txBody>
      </p:sp>
      <p:sp>
        <p:nvSpPr>
          <p:cNvPr id="12" name="Rectangle 11"/>
          <p:cNvSpPr/>
          <p:nvPr/>
        </p:nvSpPr>
        <p:spPr>
          <a:xfrm>
            <a:off x="5861653" y="1659991"/>
            <a:ext cx="3217547"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a:t>
            </a:r>
            <a:r>
              <a:rPr lang="en-US" b="1" dirty="0" smtClean="0">
                <a:solidFill>
                  <a:schemeClr val="tx1">
                    <a:lumMod val="50000"/>
                  </a:schemeClr>
                </a:solidFill>
                <a:latin typeface="Andale Mono" charset="0"/>
                <a:ea typeface="Andale Mono" charset="0"/>
                <a:cs typeface="Andale Mono" charset="0"/>
              </a:rPr>
              <a:t>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r>
              <a:rPr lang="en-US" b="1" dirty="0" smtClean="0">
                <a:solidFill>
                  <a:schemeClr val="tx1">
                    <a:lumMod val="50000"/>
                  </a:schemeClr>
                </a:solidFill>
                <a:latin typeface="Andale Mono" charset="0"/>
                <a:ea typeface="Andale Mono" charset="0"/>
                <a:cs typeface="Andale Mono" charset="0"/>
              </a:rPr>
              <a:t>run around</a:t>
            </a:r>
            <a:endParaRPr lang="en-US" dirty="0"/>
          </a:p>
        </p:txBody>
      </p:sp>
      <p:sp>
        <p:nvSpPr>
          <p:cNvPr id="18" name="Rectangle 17"/>
          <p:cNvSpPr/>
          <p:nvPr/>
        </p:nvSpPr>
        <p:spPr>
          <a:xfrm>
            <a:off x="6587312" y="4079041"/>
            <a:ext cx="2666114"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down, 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endParaRPr lang="en-US" dirty="0"/>
          </a:p>
        </p:txBody>
      </p:sp>
      <p:cxnSp>
        <p:nvCxnSpPr>
          <p:cNvPr id="19" name="Straight Arrow Connector 18"/>
          <p:cNvCxnSpPr>
            <a:stCxn id="11" idx="3"/>
            <a:endCxn id="12" idx="1"/>
          </p:cNvCxnSpPr>
          <p:nvPr/>
        </p:nvCxnSpPr>
        <p:spPr>
          <a:xfrm flipV="1">
            <a:off x="5492928" y="1844657"/>
            <a:ext cx="368725" cy="90882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stCxn id="11" idx="3"/>
            <a:endCxn id="10" idx="0"/>
          </p:cNvCxnSpPr>
          <p:nvPr/>
        </p:nvCxnSpPr>
        <p:spPr>
          <a:xfrm>
            <a:off x="5492928" y="2753481"/>
            <a:ext cx="60912" cy="53949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10" idx="2"/>
            <a:endCxn id="18" idx="0"/>
          </p:cNvCxnSpPr>
          <p:nvPr/>
        </p:nvCxnSpPr>
        <p:spPr>
          <a:xfrm>
            <a:off x="5553840" y="3662305"/>
            <a:ext cx="2366529" cy="41673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8" idx="2"/>
            <a:endCxn id="11" idx="0"/>
          </p:cNvCxnSpPr>
          <p:nvPr/>
        </p:nvCxnSpPr>
        <p:spPr>
          <a:xfrm>
            <a:off x="2028419" y="2213989"/>
            <a:ext cx="2153538" cy="3548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a:stCxn id="18" idx="0"/>
            <a:endCxn id="12" idx="2"/>
          </p:cNvCxnSpPr>
          <p:nvPr/>
        </p:nvCxnSpPr>
        <p:spPr>
          <a:xfrm flipH="1" flipV="1">
            <a:off x="7470427" y="2029323"/>
            <a:ext cx="449942" cy="204971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5" name="TextBox 54"/>
          <p:cNvSpPr txBox="1"/>
          <p:nvPr/>
        </p:nvSpPr>
        <p:spPr>
          <a:xfrm>
            <a:off x="711200" y="4804229"/>
            <a:ext cx="3083667" cy="1077218"/>
          </a:xfrm>
          <a:prstGeom prst="rect">
            <a:avLst/>
          </a:prstGeom>
          <a:noFill/>
        </p:spPr>
        <p:txBody>
          <a:bodyPr wrap="square" rtlCol="0">
            <a:spAutoFit/>
          </a:bodyPr>
          <a:lstStyle/>
          <a:p>
            <a:r>
              <a:rPr lang="en-US" sz="3200" dirty="0" smtClean="0"/>
              <a:t>Build graph and simplify</a:t>
            </a:r>
            <a:endParaRPr lang="en-US" sz="3200" dirty="0"/>
          </a:p>
        </p:txBody>
      </p:sp>
    </p:spTree>
    <p:extLst>
      <p:ext uri="{BB962C8B-B14F-4D97-AF65-F5344CB8AC3E}">
        <p14:creationId xmlns:p14="http://schemas.microsoft.com/office/powerpoint/2010/main" val="9045862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Assembling a genome</a:t>
            </a:r>
          </a:p>
        </p:txBody>
      </p:sp>
      <p:sp>
        <p:nvSpPr>
          <p:cNvPr id="3" name="TextBox 2"/>
          <p:cNvSpPr txBox="1"/>
          <p:nvPr/>
        </p:nvSpPr>
        <p:spPr>
          <a:xfrm>
            <a:off x="188686" y="1248229"/>
            <a:ext cx="3817257" cy="461665"/>
          </a:xfrm>
          <a:prstGeom prst="rect">
            <a:avLst/>
          </a:prstGeom>
          <a:noFill/>
        </p:spPr>
        <p:txBody>
          <a:bodyPr wrap="square" rtlCol="0">
            <a:spAutoFit/>
          </a:bodyPr>
          <a:lstStyle/>
          <a:p>
            <a:r>
              <a:rPr lang="en-US" sz="2400" dirty="0" smtClean="0">
                <a:solidFill>
                  <a:schemeClr val="tx1">
                    <a:lumMod val="50000"/>
                  </a:schemeClr>
                </a:solidFill>
              </a:rPr>
              <a:t>1. Shear and sequence DNA</a:t>
            </a:r>
            <a:endParaRPr lang="en-US" sz="2400" dirty="0">
              <a:solidFill>
                <a:schemeClr val="tx1">
                  <a:lumMod val="50000"/>
                </a:schemeClr>
              </a:solidFill>
            </a:endParaRPr>
          </a:p>
        </p:txBody>
      </p:sp>
      <p:sp>
        <p:nvSpPr>
          <p:cNvPr id="4" name="TextBox 3"/>
          <p:cNvSpPr txBox="1"/>
          <p:nvPr/>
        </p:nvSpPr>
        <p:spPr>
          <a:xfrm>
            <a:off x="188686" y="2466174"/>
            <a:ext cx="6226628" cy="461665"/>
          </a:xfrm>
          <a:prstGeom prst="rect">
            <a:avLst/>
          </a:prstGeom>
          <a:noFill/>
        </p:spPr>
        <p:txBody>
          <a:bodyPr wrap="square" rtlCol="0">
            <a:spAutoFit/>
          </a:bodyPr>
          <a:lstStyle/>
          <a:p>
            <a:r>
              <a:rPr lang="en-US" sz="2400" dirty="0">
                <a:solidFill>
                  <a:schemeClr val="tx1">
                    <a:lumMod val="50000"/>
                  </a:schemeClr>
                </a:solidFill>
              </a:rPr>
              <a:t>2</a:t>
            </a:r>
            <a:r>
              <a:rPr lang="en-US" sz="2400" dirty="0" smtClean="0">
                <a:solidFill>
                  <a:schemeClr val="tx1">
                    <a:lumMod val="50000"/>
                  </a:schemeClr>
                </a:solidFill>
              </a:rPr>
              <a:t>. Make assembly graph from overlapped reads</a:t>
            </a:r>
            <a:endParaRPr lang="en-US" sz="2400" dirty="0">
              <a:solidFill>
                <a:schemeClr val="tx1">
                  <a:lumMod val="50000"/>
                </a:schemeClr>
              </a:solidFill>
            </a:endParaRPr>
          </a:p>
        </p:txBody>
      </p:sp>
      <p:sp>
        <p:nvSpPr>
          <p:cNvPr id="5" name="TextBox 4"/>
          <p:cNvSpPr txBox="1"/>
          <p:nvPr/>
        </p:nvSpPr>
        <p:spPr>
          <a:xfrm>
            <a:off x="188686" y="3710638"/>
            <a:ext cx="6226628" cy="461665"/>
          </a:xfrm>
          <a:prstGeom prst="rect">
            <a:avLst/>
          </a:prstGeom>
          <a:noFill/>
        </p:spPr>
        <p:txBody>
          <a:bodyPr wrap="square" rtlCol="0">
            <a:spAutoFit/>
          </a:bodyPr>
          <a:lstStyle/>
          <a:p>
            <a:r>
              <a:rPr lang="en-US" sz="2400" dirty="0" smtClean="0">
                <a:solidFill>
                  <a:schemeClr val="tx1">
                    <a:lumMod val="50000"/>
                  </a:schemeClr>
                </a:solidFill>
              </a:rPr>
              <a:t>3. Simplify assembly graph</a:t>
            </a:r>
            <a:endParaRPr lang="en-US" sz="2400" dirty="0">
              <a:solidFill>
                <a:schemeClr val="tx1">
                  <a:lumMod val="50000"/>
                </a:schemeClr>
              </a:solidFill>
            </a:endParaRPr>
          </a:p>
        </p:txBody>
      </p:sp>
      <p:sp>
        <p:nvSpPr>
          <p:cNvPr id="6" name="TextBox 5"/>
          <p:cNvSpPr txBox="1"/>
          <p:nvPr/>
        </p:nvSpPr>
        <p:spPr>
          <a:xfrm>
            <a:off x="188686" y="5162036"/>
            <a:ext cx="8142514" cy="461665"/>
          </a:xfrm>
          <a:prstGeom prst="rect">
            <a:avLst/>
          </a:prstGeom>
          <a:noFill/>
        </p:spPr>
        <p:txBody>
          <a:bodyPr wrap="square" rtlCol="0">
            <a:spAutoFit/>
          </a:bodyPr>
          <a:lstStyle/>
          <a:p>
            <a:r>
              <a:rPr lang="en-US" sz="2400" dirty="0">
                <a:solidFill>
                  <a:schemeClr val="tx1">
                    <a:lumMod val="50000"/>
                  </a:schemeClr>
                </a:solidFill>
              </a:rPr>
              <a:t>4</a:t>
            </a:r>
            <a:r>
              <a:rPr lang="en-US" sz="2400" dirty="0" smtClean="0">
                <a:solidFill>
                  <a:schemeClr val="tx1">
                    <a:lumMod val="50000"/>
                  </a:schemeClr>
                </a:solidFill>
              </a:rPr>
              <a:t>. Detangle graph with long reads, mate pairs and other links</a:t>
            </a:r>
            <a:endParaRPr lang="en-US" sz="2400" dirty="0">
              <a:solidFill>
                <a:schemeClr val="tx1">
                  <a:lumMod val="50000"/>
                </a:schemeClr>
              </a:solidFill>
            </a:endParaRPr>
          </a:p>
        </p:txBody>
      </p:sp>
      <p:cxnSp>
        <p:nvCxnSpPr>
          <p:cNvPr id="8" name="Straight Connector 7"/>
          <p:cNvCxnSpPr/>
          <p:nvPr/>
        </p:nvCxnSpPr>
        <p:spPr>
          <a:xfrm>
            <a:off x="4760686" y="1246206"/>
            <a:ext cx="812800" cy="159658"/>
          </a:xfrm>
          <a:prstGeom prst="line">
            <a:avLst/>
          </a:prstGeom>
        </p:spPr>
        <p:style>
          <a:lnRef idx="2">
            <a:schemeClr val="dk1"/>
          </a:lnRef>
          <a:fillRef idx="0">
            <a:schemeClr val="dk1"/>
          </a:fillRef>
          <a:effectRef idx="1">
            <a:schemeClr val="dk1"/>
          </a:effectRef>
          <a:fontRef idx="minor">
            <a:schemeClr val="tx1"/>
          </a:fontRef>
        </p:style>
      </p:cxnSp>
      <p:cxnSp>
        <p:nvCxnSpPr>
          <p:cNvPr id="10" name="Straight Connector 9"/>
          <p:cNvCxnSpPr/>
          <p:nvPr/>
        </p:nvCxnSpPr>
        <p:spPr>
          <a:xfrm>
            <a:off x="5060044" y="1611773"/>
            <a:ext cx="812800" cy="159658"/>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p:nvPr/>
        </p:nvCxnSpPr>
        <p:spPr>
          <a:xfrm flipV="1">
            <a:off x="6730999" y="1561791"/>
            <a:ext cx="798287" cy="24496"/>
          </a:xfrm>
          <a:prstGeom prst="line">
            <a:avLst/>
          </a:prstGeom>
        </p:spPr>
        <p:style>
          <a:lnRef idx="2">
            <a:schemeClr val="dk1"/>
          </a:lnRef>
          <a:fillRef idx="0">
            <a:schemeClr val="dk1"/>
          </a:fillRef>
          <a:effectRef idx="1">
            <a:schemeClr val="dk1"/>
          </a:effectRef>
          <a:fontRef idx="minor">
            <a:schemeClr val="tx1"/>
          </a:fontRef>
        </p:style>
      </p:cxnSp>
      <p:cxnSp>
        <p:nvCxnSpPr>
          <p:cNvPr id="12" name="Straight Connector 11"/>
          <p:cNvCxnSpPr/>
          <p:nvPr/>
        </p:nvCxnSpPr>
        <p:spPr>
          <a:xfrm>
            <a:off x="6168572" y="1603546"/>
            <a:ext cx="812800" cy="159658"/>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p:nvPr/>
        </p:nvCxnSpPr>
        <p:spPr>
          <a:xfrm flipV="1">
            <a:off x="5725886" y="1438467"/>
            <a:ext cx="812800" cy="39968"/>
          </a:xfrm>
          <a:prstGeom prst="line">
            <a:avLst/>
          </a:prstGeom>
        </p:spPr>
        <p:style>
          <a:lnRef idx="2">
            <a:schemeClr val="dk1"/>
          </a:lnRef>
          <a:fillRef idx="0">
            <a:schemeClr val="dk1"/>
          </a:fillRef>
          <a:effectRef idx="1">
            <a:schemeClr val="dk1"/>
          </a:effectRef>
          <a:fontRef idx="minor">
            <a:schemeClr val="tx1"/>
          </a:fontRef>
        </p:style>
      </p:cxnSp>
      <p:cxnSp>
        <p:nvCxnSpPr>
          <p:cNvPr id="14" name="Straight Connector 13"/>
          <p:cNvCxnSpPr/>
          <p:nvPr/>
        </p:nvCxnSpPr>
        <p:spPr>
          <a:xfrm flipV="1">
            <a:off x="7318828" y="1580621"/>
            <a:ext cx="660400" cy="225599"/>
          </a:xfrm>
          <a:prstGeom prst="line">
            <a:avLst/>
          </a:prstGeom>
        </p:spPr>
        <p:style>
          <a:lnRef idx="2">
            <a:schemeClr val="dk1"/>
          </a:lnRef>
          <a:fillRef idx="0">
            <a:schemeClr val="dk1"/>
          </a:fillRef>
          <a:effectRef idx="1">
            <a:schemeClr val="dk1"/>
          </a:effectRef>
          <a:fontRef idx="minor">
            <a:schemeClr val="tx1"/>
          </a:fontRef>
        </p:style>
      </p:cxnSp>
      <p:cxnSp>
        <p:nvCxnSpPr>
          <p:cNvPr id="15" name="Straight Connector 14"/>
          <p:cNvCxnSpPr/>
          <p:nvPr/>
        </p:nvCxnSpPr>
        <p:spPr>
          <a:xfrm>
            <a:off x="6836228" y="1277022"/>
            <a:ext cx="812800" cy="159658"/>
          </a:xfrm>
          <a:prstGeom prst="line">
            <a:avLst/>
          </a:prstGeom>
        </p:spPr>
        <p:style>
          <a:lnRef idx="2">
            <a:schemeClr val="dk1"/>
          </a:lnRef>
          <a:fillRef idx="0">
            <a:schemeClr val="dk1"/>
          </a:fillRef>
          <a:effectRef idx="1">
            <a:schemeClr val="dk1"/>
          </a:effectRef>
          <a:fontRef idx="minor">
            <a:schemeClr val="tx1"/>
          </a:fontRef>
        </p:style>
      </p:cxnSp>
      <p:sp>
        <p:nvSpPr>
          <p:cNvPr id="19" name="TextBox 18"/>
          <p:cNvSpPr txBox="1"/>
          <p:nvPr/>
        </p:nvSpPr>
        <p:spPr>
          <a:xfrm>
            <a:off x="3309257" y="2963302"/>
            <a:ext cx="4833257" cy="369332"/>
          </a:xfrm>
          <a:prstGeom prst="rect">
            <a:avLst/>
          </a:prstGeom>
          <a:noFill/>
        </p:spPr>
        <p:txBody>
          <a:bodyPr wrap="square" rtlCol="0">
            <a:spAutoFit/>
          </a:bodyPr>
          <a:lstStyle/>
          <a:p>
            <a:r>
              <a:rPr lang="en-US" b="1" dirty="0" smtClean="0">
                <a:solidFill>
                  <a:schemeClr val="tx1">
                    <a:lumMod val="50000"/>
                  </a:schemeClr>
                </a:solidFill>
                <a:latin typeface="Andale Mono" charset="0"/>
                <a:ea typeface="Andale Mono" charset="0"/>
                <a:cs typeface="Andale Mono" charset="0"/>
              </a:rPr>
              <a:t>AGCCTTAGACCTACAG</a:t>
            </a:r>
            <a:r>
              <a:rPr lang="en-US" b="1" dirty="0" smtClean="0">
                <a:solidFill>
                  <a:srgbClr val="92D050"/>
                </a:solidFill>
                <a:latin typeface="Andale Mono" charset="0"/>
                <a:ea typeface="Andale Mono" charset="0"/>
                <a:cs typeface="Andale Mono" charset="0"/>
              </a:rPr>
              <a:t>GATGCGCGCACAGT</a:t>
            </a:r>
            <a:endParaRPr lang="en-US" b="1" dirty="0">
              <a:solidFill>
                <a:schemeClr val="tx1">
                  <a:lumMod val="50000"/>
                </a:schemeClr>
              </a:solidFill>
              <a:latin typeface="Andale Mono" charset="0"/>
              <a:ea typeface="Andale Mono" charset="0"/>
              <a:cs typeface="Andale Mono" charset="0"/>
            </a:endParaRPr>
          </a:p>
        </p:txBody>
      </p:sp>
      <p:sp>
        <p:nvSpPr>
          <p:cNvPr id="20" name="TextBox 19"/>
          <p:cNvSpPr txBox="1"/>
          <p:nvPr/>
        </p:nvSpPr>
        <p:spPr>
          <a:xfrm>
            <a:off x="5531758" y="3223502"/>
            <a:ext cx="4833257" cy="369332"/>
          </a:xfrm>
          <a:prstGeom prst="rect">
            <a:avLst/>
          </a:prstGeom>
          <a:noFill/>
        </p:spPr>
        <p:txBody>
          <a:bodyPr wrap="square" rtlCol="0">
            <a:spAutoFit/>
          </a:bodyPr>
          <a:lstStyle/>
          <a:p>
            <a:r>
              <a:rPr lang="en-US" b="1" dirty="0" smtClean="0">
                <a:solidFill>
                  <a:srgbClr val="92D050"/>
                </a:solidFill>
                <a:latin typeface="Andale Mono" charset="0"/>
                <a:ea typeface="Andale Mono" charset="0"/>
                <a:cs typeface="Andale Mono" charset="0"/>
              </a:rPr>
              <a:t>GATGCGCGCACAGT</a:t>
            </a:r>
            <a:r>
              <a:rPr lang="en-US" b="1" dirty="0" smtClean="0">
                <a:solidFill>
                  <a:schemeClr val="tx1">
                    <a:lumMod val="50000"/>
                  </a:schemeClr>
                </a:solidFill>
                <a:latin typeface="Andale Mono" charset="0"/>
                <a:ea typeface="Andale Mono" charset="0"/>
                <a:cs typeface="Andale Mono" charset="0"/>
              </a:rPr>
              <a:t>AGCCTTAGACT</a:t>
            </a:r>
            <a:endParaRPr lang="en-US" b="1" dirty="0">
              <a:solidFill>
                <a:schemeClr val="tx1">
                  <a:lumMod val="50000"/>
                </a:schemeClr>
              </a:solidFill>
              <a:latin typeface="Andale Mono" charset="0"/>
              <a:ea typeface="Andale Mono" charset="0"/>
              <a:cs typeface="Andale Mono" charset="0"/>
            </a:endParaRPr>
          </a:p>
        </p:txBody>
      </p:sp>
      <p:pic>
        <p:nvPicPr>
          <p:cNvPr id="21" name="Picture 20"/>
          <p:cNvPicPr>
            <a:picLocks noChangeAspect="1"/>
          </p:cNvPicPr>
          <p:nvPr/>
        </p:nvPicPr>
        <p:blipFill>
          <a:blip r:embed="rId3"/>
          <a:stretch>
            <a:fillRect/>
          </a:stretch>
        </p:blipFill>
        <p:spPr>
          <a:xfrm>
            <a:off x="1533072" y="4172303"/>
            <a:ext cx="7053943" cy="989733"/>
          </a:xfrm>
          <a:prstGeom prst="rect">
            <a:avLst/>
          </a:prstGeom>
        </p:spPr>
      </p:pic>
      <p:pic>
        <p:nvPicPr>
          <p:cNvPr id="22" name="Picture 21"/>
          <p:cNvPicPr>
            <a:picLocks noChangeAspect="1"/>
          </p:cNvPicPr>
          <p:nvPr/>
        </p:nvPicPr>
        <p:blipFill>
          <a:blip r:embed="rId4"/>
          <a:stretch>
            <a:fillRect/>
          </a:stretch>
        </p:blipFill>
        <p:spPr>
          <a:xfrm>
            <a:off x="2153558" y="5675630"/>
            <a:ext cx="6756400" cy="1182370"/>
          </a:xfrm>
          <a:prstGeom prst="rect">
            <a:avLst/>
          </a:prstGeom>
        </p:spPr>
      </p:pic>
    </p:spTree>
    <p:extLst>
      <p:ext uri="{BB962C8B-B14F-4D97-AF65-F5344CB8AC3E}">
        <p14:creationId xmlns:p14="http://schemas.microsoft.com/office/powerpoint/2010/main" val="94646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Why are genomes hard to assemble?</a:t>
            </a:r>
          </a:p>
        </p:txBody>
      </p:sp>
      <p:sp>
        <p:nvSpPr>
          <p:cNvPr id="3" name="TextBox 2"/>
          <p:cNvSpPr txBox="1"/>
          <p:nvPr/>
        </p:nvSpPr>
        <p:spPr>
          <a:xfrm>
            <a:off x="188686" y="1248229"/>
            <a:ext cx="8577943" cy="1200329"/>
          </a:xfrm>
          <a:prstGeom prst="rect">
            <a:avLst/>
          </a:prstGeom>
          <a:noFill/>
        </p:spPr>
        <p:txBody>
          <a:bodyPr wrap="square" rtlCol="0">
            <a:spAutoFit/>
          </a:bodyPr>
          <a:lstStyle/>
          <a:p>
            <a:pPr marL="457200" indent="-457200">
              <a:buAutoNum type="arabicPeriod"/>
            </a:pPr>
            <a:r>
              <a:rPr lang="en-US" sz="2400" u="sng" dirty="0" smtClean="0">
                <a:solidFill>
                  <a:schemeClr val="tx1">
                    <a:lumMod val="50000"/>
                  </a:schemeClr>
                </a:solidFill>
              </a:rPr>
              <a:t>Biological Problems</a:t>
            </a:r>
          </a:p>
          <a:p>
            <a:pPr lvl="1"/>
            <a:r>
              <a:rPr lang="en-US" sz="2400" dirty="0" smtClean="0">
                <a:solidFill>
                  <a:schemeClr val="tx1">
                    <a:lumMod val="50000"/>
                  </a:schemeClr>
                </a:solidFill>
              </a:rPr>
              <a:t>Polyploidy, heterozygosity</a:t>
            </a:r>
          </a:p>
          <a:p>
            <a:pPr lvl="1"/>
            <a:r>
              <a:rPr lang="en-US" sz="2400" dirty="0" smtClean="0">
                <a:solidFill>
                  <a:schemeClr val="tx1">
                    <a:lumMod val="50000"/>
                  </a:schemeClr>
                </a:solidFill>
              </a:rPr>
              <a:t>Repeats, repeats</a:t>
            </a:r>
            <a:endParaRPr lang="en-US" sz="2400" dirty="0">
              <a:solidFill>
                <a:schemeClr val="tx1">
                  <a:lumMod val="50000"/>
                </a:schemeClr>
              </a:solidFill>
            </a:endParaRPr>
          </a:p>
        </p:txBody>
      </p:sp>
      <p:sp>
        <p:nvSpPr>
          <p:cNvPr id="4" name="TextBox 3"/>
          <p:cNvSpPr txBox="1"/>
          <p:nvPr/>
        </p:nvSpPr>
        <p:spPr>
          <a:xfrm>
            <a:off x="188686" y="2615607"/>
            <a:ext cx="6226628" cy="1200329"/>
          </a:xfrm>
          <a:prstGeom prst="rect">
            <a:avLst/>
          </a:prstGeom>
          <a:noFill/>
        </p:spPr>
        <p:txBody>
          <a:bodyPr wrap="square" rtlCol="0">
            <a:spAutoFit/>
          </a:bodyPr>
          <a:lstStyle/>
          <a:p>
            <a:pPr marL="457200" indent="-457200">
              <a:buAutoNum type="arabicPeriod" startAt="2"/>
            </a:pPr>
            <a:r>
              <a:rPr lang="en-US" sz="2400" u="sng" dirty="0" smtClean="0">
                <a:solidFill>
                  <a:schemeClr val="tx1">
                    <a:lumMod val="50000"/>
                  </a:schemeClr>
                </a:solidFill>
              </a:rPr>
              <a:t>Sequencing problems</a:t>
            </a:r>
          </a:p>
          <a:p>
            <a:pPr lvl="1"/>
            <a:r>
              <a:rPr lang="en-US" sz="2400" dirty="0" smtClean="0">
                <a:solidFill>
                  <a:schemeClr val="tx1">
                    <a:lumMod val="50000"/>
                  </a:schemeClr>
                </a:solidFill>
              </a:rPr>
              <a:t>Large genomes </a:t>
            </a:r>
            <a:r>
              <a:rPr lang="en-US" sz="2400" dirty="0" smtClean="0">
                <a:solidFill>
                  <a:schemeClr val="tx1">
                    <a:lumMod val="50000"/>
                  </a:schemeClr>
                </a:solidFill>
              </a:rPr>
              <a:t>	genome </a:t>
            </a:r>
            <a:r>
              <a:rPr lang="en-US" sz="2400" dirty="0" smtClean="0">
                <a:solidFill>
                  <a:schemeClr val="tx1">
                    <a:lumMod val="50000"/>
                  </a:schemeClr>
                </a:solidFill>
              </a:rPr>
              <a:t>&gt;&gt;&gt; reads</a:t>
            </a:r>
          </a:p>
          <a:p>
            <a:pPr lvl="1"/>
            <a:r>
              <a:rPr lang="en-US" sz="2400" dirty="0" smtClean="0">
                <a:solidFill>
                  <a:schemeClr val="tx1">
                    <a:lumMod val="50000"/>
                  </a:schemeClr>
                </a:solidFill>
              </a:rPr>
              <a:t>sequence read errors</a:t>
            </a:r>
            <a:endParaRPr lang="en-US" sz="2400" dirty="0">
              <a:solidFill>
                <a:schemeClr val="tx1">
                  <a:lumMod val="50000"/>
                </a:schemeClr>
              </a:solidFill>
            </a:endParaRPr>
          </a:p>
        </p:txBody>
      </p:sp>
      <p:sp>
        <p:nvSpPr>
          <p:cNvPr id="5" name="TextBox 4"/>
          <p:cNvSpPr txBox="1"/>
          <p:nvPr/>
        </p:nvSpPr>
        <p:spPr>
          <a:xfrm>
            <a:off x="188686" y="4142642"/>
            <a:ext cx="6226628" cy="1200329"/>
          </a:xfrm>
          <a:prstGeom prst="rect">
            <a:avLst/>
          </a:prstGeom>
          <a:noFill/>
        </p:spPr>
        <p:txBody>
          <a:bodyPr wrap="square" rtlCol="0">
            <a:spAutoFit/>
          </a:bodyPr>
          <a:lstStyle/>
          <a:p>
            <a:r>
              <a:rPr lang="en-US" sz="2400" dirty="0" smtClean="0">
                <a:solidFill>
                  <a:schemeClr val="tx1">
                    <a:lumMod val="50000"/>
                  </a:schemeClr>
                </a:solidFill>
              </a:rPr>
              <a:t>3.   </a:t>
            </a:r>
            <a:r>
              <a:rPr lang="en-US" sz="2400" u="sng" dirty="0" smtClean="0">
                <a:solidFill>
                  <a:schemeClr val="tx1">
                    <a:lumMod val="50000"/>
                  </a:schemeClr>
                </a:solidFill>
              </a:rPr>
              <a:t>Computational</a:t>
            </a:r>
          </a:p>
          <a:p>
            <a:r>
              <a:rPr lang="en-US" sz="2400" dirty="0">
                <a:solidFill>
                  <a:schemeClr val="tx1">
                    <a:lumMod val="50000"/>
                  </a:schemeClr>
                </a:solidFill>
              </a:rPr>
              <a:t>	</a:t>
            </a:r>
            <a:r>
              <a:rPr lang="en-US" sz="2400" dirty="0" smtClean="0">
                <a:solidFill>
                  <a:schemeClr val="tx1">
                    <a:lumMod val="50000"/>
                  </a:schemeClr>
                </a:solidFill>
              </a:rPr>
              <a:t>Very large genomes</a:t>
            </a:r>
          </a:p>
          <a:p>
            <a:r>
              <a:rPr lang="en-US" sz="2400" dirty="0">
                <a:solidFill>
                  <a:schemeClr val="tx1">
                    <a:lumMod val="50000"/>
                  </a:schemeClr>
                </a:solidFill>
              </a:rPr>
              <a:t>	</a:t>
            </a:r>
            <a:r>
              <a:rPr lang="en-US" sz="2400" dirty="0" smtClean="0">
                <a:solidFill>
                  <a:schemeClr val="tx1">
                    <a:lumMod val="50000"/>
                  </a:schemeClr>
                </a:solidFill>
              </a:rPr>
              <a:t>Complex repeat structure</a:t>
            </a:r>
            <a:endParaRPr lang="en-US" sz="2400" dirty="0">
              <a:solidFill>
                <a:schemeClr val="tx1">
                  <a:lumMod val="50000"/>
                </a:schemeClr>
              </a:solidFill>
            </a:endParaRPr>
          </a:p>
        </p:txBody>
      </p:sp>
      <p:sp>
        <p:nvSpPr>
          <p:cNvPr id="6" name="TextBox 5"/>
          <p:cNvSpPr txBox="1"/>
          <p:nvPr/>
        </p:nvSpPr>
        <p:spPr>
          <a:xfrm>
            <a:off x="188686" y="5438844"/>
            <a:ext cx="8142514" cy="1200329"/>
          </a:xfrm>
          <a:prstGeom prst="rect">
            <a:avLst/>
          </a:prstGeom>
          <a:noFill/>
        </p:spPr>
        <p:txBody>
          <a:bodyPr wrap="square" rtlCol="0">
            <a:spAutoFit/>
          </a:bodyPr>
          <a:lstStyle/>
          <a:p>
            <a:pPr marL="457200" indent="-457200">
              <a:buAutoNum type="arabicPeriod" startAt="4"/>
            </a:pPr>
            <a:r>
              <a:rPr lang="en-US" sz="2400" u="sng" dirty="0" smtClean="0">
                <a:solidFill>
                  <a:schemeClr val="tx1">
                    <a:lumMod val="50000"/>
                  </a:schemeClr>
                </a:solidFill>
              </a:rPr>
              <a:t>Accuracy</a:t>
            </a:r>
          </a:p>
          <a:p>
            <a:pPr lvl="1"/>
            <a:r>
              <a:rPr lang="en-US" sz="2400" dirty="0" smtClean="0">
                <a:solidFill>
                  <a:schemeClr val="tx1">
                    <a:lumMod val="50000"/>
                  </a:schemeClr>
                </a:solidFill>
              </a:rPr>
              <a:t>What is correct assembly? </a:t>
            </a:r>
          </a:p>
          <a:p>
            <a:pPr lvl="1"/>
            <a:r>
              <a:rPr lang="en-US" sz="2400" dirty="0" smtClean="0">
                <a:solidFill>
                  <a:schemeClr val="tx1">
                    <a:lumMod val="50000"/>
                  </a:schemeClr>
                </a:solidFill>
              </a:rPr>
              <a:t>How do we tell?</a:t>
            </a:r>
            <a:endParaRPr lang="en-US" sz="2400" dirty="0">
              <a:solidFill>
                <a:schemeClr val="tx1">
                  <a:lumMod val="50000"/>
                </a:schemeClr>
              </a:solidFill>
            </a:endParaRPr>
          </a:p>
        </p:txBody>
      </p:sp>
    </p:spTree>
    <p:extLst>
      <p:ext uri="{BB962C8B-B14F-4D97-AF65-F5344CB8AC3E}">
        <p14:creationId xmlns:p14="http://schemas.microsoft.com/office/powerpoint/2010/main" val="18728953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What you need for a good assembly</a:t>
            </a:r>
          </a:p>
        </p:txBody>
      </p:sp>
      <p:pic>
        <p:nvPicPr>
          <p:cNvPr id="7" name="Picture 6"/>
          <p:cNvPicPr>
            <a:picLocks noChangeAspect="1"/>
          </p:cNvPicPr>
          <p:nvPr/>
        </p:nvPicPr>
        <p:blipFill>
          <a:blip r:embed="rId3"/>
          <a:stretch>
            <a:fillRect/>
          </a:stretch>
        </p:blipFill>
        <p:spPr>
          <a:xfrm>
            <a:off x="0" y="1455057"/>
            <a:ext cx="2902418" cy="2420257"/>
          </a:xfrm>
          <a:prstGeom prst="rect">
            <a:avLst/>
          </a:prstGeom>
        </p:spPr>
      </p:pic>
      <p:pic>
        <p:nvPicPr>
          <p:cNvPr id="8" name="Picture 7"/>
          <p:cNvPicPr>
            <a:picLocks noChangeAspect="1"/>
          </p:cNvPicPr>
          <p:nvPr/>
        </p:nvPicPr>
        <p:blipFill rotWithShape="1">
          <a:blip r:embed="rId4"/>
          <a:srcRect r="2534"/>
          <a:stretch/>
        </p:blipFill>
        <p:spPr>
          <a:xfrm>
            <a:off x="2902418" y="1571152"/>
            <a:ext cx="2935123" cy="2001157"/>
          </a:xfrm>
          <a:prstGeom prst="rect">
            <a:avLst/>
          </a:prstGeom>
        </p:spPr>
      </p:pic>
      <p:pic>
        <p:nvPicPr>
          <p:cNvPr id="9" name="Picture 8"/>
          <p:cNvPicPr>
            <a:picLocks noChangeAspect="1"/>
          </p:cNvPicPr>
          <p:nvPr/>
        </p:nvPicPr>
        <p:blipFill rotWithShape="1">
          <a:blip r:embed="rId5"/>
          <a:srcRect l="1493"/>
          <a:stretch/>
        </p:blipFill>
        <p:spPr>
          <a:xfrm>
            <a:off x="5978978" y="1641926"/>
            <a:ext cx="3165022" cy="1859607"/>
          </a:xfrm>
          <a:prstGeom prst="rect">
            <a:avLst/>
          </a:prstGeom>
        </p:spPr>
      </p:pic>
      <p:sp>
        <p:nvSpPr>
          <p:cNvPr id="10" name="TextBox 9"/>
          <p:cNvSpPr txBox="1"/>
          <p:nvPr/>
        </p:nvSpPr>
        <p:spPr>
          <a:xfrm>
            <a:off x="391886" y="4499374"/>
            <a:ext cx="2859314" cy="830997"/>
          </a:xfrm>
          <a:prstGeom prst="rect">
            <a:avLst/>
          </a:prstGeom>
          <a:noFill/>
        </p:spPr>
        <p:txBody>
          <a:bodyPr wrap="square" rtlCol="0">
            <a:spAutoFit/>
          </a:bodyPr>
          <a:lstStyle/>
          <a:p>
            <a:r>
              <a:rPr lang="en-US" sz="2400" dirty="0" smtClean="0">
                <a:solidFill>
                  <a:schemeClr val="tx1">
                    <a:lumMod val="50000"/>
                  </a:schemeClr>
                </a:solidFill>
              </a:rPr>
              <a:t>Coverage</a:t>
            </a:r>
          </a:p>
          <a:p>
            <a:pPr marL="342900" indent="-342900">
              <a:buFontTx/>
              <a:buChar char="-"/>
            </a:pPr>
            <a:r>
              <a:rPr lang="en-US" sz="2400" dirty="0" smtClean="0">
                <a:solidFill>
                  <a:schemeClr val="tx1">
                    <a:lumMod val="50000"/>
                  </a:schemeClr>
                </a:solidFill>
              </a:rPr>
              <a:t>Oversample</a:t>
            </a:r>
          </a:p>
        </p:txBody>
      </p:sp>
      <p:sp>
        <p:nvSpPr>
          <p:cNvPr id="11" name="TextBox 10"/>
          <p:cNvSpPr txBox="1"/>
          <p:nvPr/>
        </p:nvSpPr>
        <p:spPr>
          <a:xfrm>
            <a:off x="3251199" y="4499374"/>
            <a:ext cx="3178629" cy="830997"/>
          </a:xfrm>
          <a:prstGeom prst="rect">
            <a:avLst/>
          </a:prstGeom>
          <a:noFill/>
        </p:spPr>
        <p:txBody>
          <a:bodyPr wrap="square" rtlCol="0">
            <a:spAutoFit/>
          </a:bodyPr>
          <a:lstStyle/>
          <a:p>
            <a:r>
              <a:rPr lang="en-US" sz="2400" dirty="0" smtClean="0">
                <a:solidFill>
                  <a:schemeClr val="tx1">
                    <a:lumMod val="50000"/>
                  </a:schemeClr>
                </a:solidFill>
              </a:rPr>
              <a:t>Read Length</a:t>
            </a:r>
          </a:p>
          <a:p>
            <a:pPr marL="342900" indent="-342900">
              <a:buFontTx/>
              <a:buChar char="-"/>
            </a:pPr>
            <a:r>
              <a:rPr lang="en-US" sz="2400" dirty="0" smtClean="0">
                <a:solidFill>
                  <a:schemeClr val="tx1">
                    <a:lumMod val="50000"/>
                  </a:schemeClr>
                </a:solidFill>
              </a:rPr>
              <a:t>Longer than repeats</a:t>
            </a:r>
          </a:p>
        </p:txBody>
      </p:sp>
      <p:sp>
        <p:nvSpPr>
          <p:cNvPr id="12" name="TextBox 11"/>
          <p:cNvSpPr txBox="1"/>
          <p:nvPr/>
        </p:nvSpPr>
        <p:spPr>
          <a:xfrm>
            <a:off x="6930572" y="4499373"/>
            <a:ext cx="2213428" cy="1200329"/>
          </a:xfrm>
          <a:prstGeom prst="rect">
            <a:avLst/>
          </a:prstGeom>
          <a:noFill/>
        </p:spPr>
        <p:txBody>
          <a:bodyPr wrap="square" rtlCol="0">
            <a:spAutoFit/>
          </a:bodyPr>
          <a:lstStyle/>
          <a:p>
            <a:r>
              <a:rPr lang="en-US" sz="2400" dirty="0" smtClean="0">
                <a:solidFill>
                  <a:schemeClr val="tx1">
                    <a:lumMod val="50000"/>
                  </a:schemeClr>
                </a:solidFill>
              </a:rPr>
              <a:t>Quality</a:t>
            </a:r>
          </a:p>
          <a:p>
            <a:pPr marL="342900" indent="-342900">
              <a:buFontTx/>
              <a:buChar char="-"/>
            </a:pPr>
            <a:r>
              <a:rPr lang="en-US" sz="2400" dirty="0" smtClean="0">
                <a:solidFill>
                  <a:schemeClr val="tx1">
                    <a:lumMod val="50000"/>
                  </a:schemeClr>
                </a:solidFill>
              </a:rPr>
              <a:t>Errors mess up overlaps</a:t>
            </a:r>
          </a:p>
        </p:txBody>
      </p:sp>
    </p:spTree>
    <p:extLst>
      <p:ext uri="{BB962C8B-B14F-4D97-AF65-F5344CB8AC3E}">
        <p14:creationId xmlns:p14="http://schemas.microsoft.com/office/powerpoint/2010/main" val="2057993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smtClean="0">
                <a:solidFill>
                  <a:schemeClr val="bg1"/>
                </a:solidFill>
                <a:latin typeface="+mj-lt"/>
              </a:rPr>
              <a:t>Coverage</a:t>
            </a:r>
            <a:endParaRPr lang="en-US" sz="3200" dirty="0" smtClean="0">
              <a:solidFill>
                <a:schemeClr val="bg1"/>
              </a:solidFill>
              <a:latin typeface="+mj-lt"/>
            </a:endParaRPr>
          </a:p>
        </p:txBody>
      </p:sp>
      <p:sp>
        <p:nvSpPr>
          <p:cNvPr id="8" name="TextBox 7"/>
          <p:cNvSpPr txBox="1"/>
          <p:nvPr/>
        </p:nvSpPr>
        <p:spPr>
          <a:xfrm>
            <a:off x="546072" y="2061028"/>
            <a:ext cx="1190171" cy="646331"/>
          </a:xfrm>
          <a:prstGeom prst="rect">
            <a:avLst/>
          </a:prstGeom>
          <a:noFill/>
        </p:spPr>
        <p:txBody>
          <a:bodyPr wrap="square" rtlCol="0">
            <a:spAutoFit/>
          </a:bodyPr>
          <a:lstStyle/>
          <a:p>
            <a:r>
              <a:rPr lang="en-US" dirty="0" smtClean="0"/>
              <a:t>Times sampled</a:t>
            </a:r>
            <a:endParaRPr lang="en-US" dirty="0"/>
          </a:p>
        </p:txBody>
      </p:sp>
      <p:pic>
        <p:nvPicPr>
          <p:cNvPr id="9" name="Picture 8"/>
          <p:cNvPicPr>
            <a:picLocks noChangeAspect="1"/>
          </p:cNvPicPr>
          <p:nvPr/>
        </p:nvPicPr>
        <p:blipFill>
          <a:blip r:embed="rId3"/>
          <a:stretch>
            <a:fillRect/>
          </a:stretch>
        </p:blipFill>
        <p:spPr>
          <a:xfrm>
            <a:off x="1429657" y="830997"/>
            <a:ext cx="6284685" cy="4611305"/>
          </a:xfrm>
          <a:prstGeom prst="rect">
            <a:avLst/>
          </a:prstGeom>
        </p:spPr>
      </p:pic>
      <p:sp>
        <p:nvSpPr>
          <p:cNvPr id="10" name="TextBox 9"/>
          <p:cNvSpPr txBox="1"/>
          <p:nvPr/>
        </p:nvSpPr>
        <p:spPr>
          <a:xfrm>
            <a:off x="1736243" y="5811634"/>
            <a:ext cx="6081487" cy="461665"/>
          </a:xfrm>
          <a:prstGeom prst="rect">
            <a:avLst/>
          </a:prstGeom>
          <a:noFill/>
        </p:spPr>
        <p:txBody>
          <a:bodyPr wrap="square" rtlCol="0">
            <a:spAutoFit/>
          </a:bodyPr>
          <a:lstStyle/>
          <a:p>
            <a:r>
              <a:rPr lang="en-US" sz="2400" dirty="0" smtClean="0">
                <a:solidFill>
                  <a:schemeClr val="tx1">
                    <a:lumMod val="50000"/>
                  </a:schemeClr>
                </a:solidFill>
              </a:rPr>
              <a:t>Some segments may not even be sequenced!</a:t>
            </a:r>
            <a:endParaRPr lang="en-US" sz="2400" dirty="0">
              <a:solidFill>
                <a:schemeClr val="tx1">
                  <a:lumMod val="50000"/>
                </a:schemeClr>
              </a:solidFill>
            </a:endParaRPr>
          </a:p>
        </p:txBody>
      </p:sp>
    </p:spTree>
    <p:extLst>
      <p:ext uri="{BB962C8B-B14F-4D97-AF65-F5344CB8AC3E}">
        <p14:creationId xmlns:p14="http://schemas.microsoft.com/office/powerpoint/2010/main" val="15933250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Read Length and Repeats</a:t>
            </a:r>
          </a:p>
        </p:txBody>
      </p:sp>
      <p:sp>
        <p:nvSpPr>
          <p:cNvPr id="8" name="TextBox 7"/>
          <p:cNvSpPr txBox="1"/>
          <p:nvPr/>
        </p:nvSpPr>
        <p:spPr>
          <a:xfrm>
            <a:off x="546072" y="2061028"/>
            <a:ext cx="1190171" cy="646331"/>
          </a:xfrm>
          <a:prstGeom prst="rect">
            <a:avLst/>
          </a:prstGeom>
          <a:noFill/>
        </p:spPr>
        <p:txBody>
          <a:bodyPr wrap="square" rtlCol="0">
            <a:spAutoFit/>
          </a:bodyPr>
          <a:lstStyle/>
          <a:p>
            <a:r>
              <a:rPr lang="en-US" dirty="0" smtClean="0"/>
              <a:t>Times sampled</a:t>
            </a:r>
            <a:endParaRPr lang="en-US" dirty="0"/>
          </a:p>
        </p:txBody>
      </p:sp>
      <p:sp>
        <p:nvSpPr>
          <p:cNvPr id="10" name="TextBox 9"/>
          <p:cNvSpPr txBox="1"/>
          <p:nvPr/>
        </p:nvSpPr>
        <p:spPr>
          <a:xfrm>
            <a:off x="1736243" y="5811634"/>
            <a:ext cx="6081487" cy="830997"/>
          </a:xfrm>
          <a:prstGeom prst="rect">
            <a:avLst/>
          </a:prstGeom>
          <a:noFill/>
        </p:spPr>
        <p:txBody>
          <a:bodyPr wrap="square" rtlCol="0">
            <a:spAutoFit/>
          </a:bodyPr>
          <a:lstStyle/>
          <a:p>
            <a:r>
              <a:rPr lang="en-US" sz="2400" dirty="0" smtClean="0">
                <a:solidFill>
                  <a:schemeClr val="tx1">
                    <a:lumMod val="50000"/>
                  </a:schemeClr>
                </a:solidFill>
              </a:rPr>
              <a:t>Assembly length increases with read length, especially when it passes the repeat length</a:t>
            </a:r>
            <a:endParaRPr lang="en-US" sz="2400" dirty="0">
              <a:solidFill>
                <a:schemeClr val="tx1">
                  <a:lumMod val="50000"/>
                </a:schemeClr>
              </a:solidFill>
            </a:endParaRPr>
          </a:p>
        </p:txBody>
      </p:sp>
      <p:pic>
        <p:nvPicPr>
          <p:cNvPr id="3" name="Picture 2"/>
          <p:cNvPicPr>
            <a:picLocks noChangeAspect="1"/>
          </p:cNvPicPr>
          <p:nvPr/>
        </p:nvPicPr>
        <p:blipFill>
          <a:blip r:embed="rId3"/>
          <a:stretch>
            <a:fillRect/>
          </a:stretch>
        </p:blipFill>
        <p:spPr>
          <a:xfrm>
            <a:off x="0" y="1326819"/>
            <a:ext cx="9144000" cy="3988993"/>
          </a:xfrm>
          <a:prstGeom prst="rect">
            <a:avLst/>
          </a:prstGeom>
        </p:spPr>
      </p:pic>
    </p:spTree>
    <p:extLst>
      <p:ext uri="{BB962C8B-B14F-4D97-AF65-F5344CB8AC3E}">
        <p14:creationId xmlns:p14="http://schemas.microsoft.com/office/powerpoint/2010/main" val="1062287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Scaffolding</a:t>
            </a:r>
          </a:p>
        </p:txBody>
      </p:sp>
      <p:sp>
        <p:nvSpPr>
          <p:cNvPr id="10" name="TextBox 9"/>
          <p:cNvSpPr txBox="1"/>
          <p:nvPr/>
        </p:nvSpPr>
        <p:spPr>
          <a:xfrm>
            <a:off x="328356" y="1109005"/>
            <a:ext cx="6081487" cy="1569660"/>
          </a:xfrm>
          <a:prstGeom prst="rect">
            <a:avLst/>
          </a:prstGeom>
          <a:noFill/>
        </p:spPr>
        <p:txBody>
          <a:bodyPr wrap="square" rtlCol="0">
            <a:spAutoFit/>
          </a:bodyPr>
          <a:lstStyle/>
          <a:p>
            <a:r>
              <a:rPr lang="en-US" sz="2400" dirty="0" err="1" smtClean="0">
                <a:solidFill>
                  <a:schemeClr val="tx1">
                    <a:lumMod val="50000"/>
                  </a:schemeClr>
                </a:solidFill>
              </a:rPr>
              <a:t>Contigs</a:t>
            </a:r>
            <a:r>
              <a:rPr lang="en-US" sz="2400" dirty="0" smtClean="0">
                <a:solidFill>
                  <a:schemeClr val="tx1">
                    <a:lumMod val="50000"/>
                  </a:schemeClr>
                </a:solidFill>
              </a:rPr>
              <a:t> end at</a:t>
            </a:r>
          </a:p>
          <a:p>
            <a:r>
              <a:rPr lang="en-US" sz="2400" dirty="0">
                <a:solidFill>
                  <a:schemeClr val="tx1">
                    <a:lumMod val="50000"/>
                  </a:schemeClr>
                </a:solidFill>
              </a:rPr>
              <a:t>	</a:t>
            </a:r>
            <a:r>
              <a:rPr lang="en-US" sz="2400" dirty="0" smtClean="0">
                <a:solidFill>
                  <a:schemeClr val="tx1">
                    <a:lumMod val="50000"/>
                  </a:schemeClr>
                </a:solidFill>
              </a:rPr>
              <a:t>- coverage gaps</a:t>
            </a:r>
          </a:p>
          <a:p>
            <a:r>
              <a:rPr lang="en-US" sz="2400" dirty="0">
                <a:solidFill>
                  <a:schemeClr val="tx1">
                    <a:lumMod val="50000"/>
                  </a:schemeClr>
                </a:solidFill>
              </a:rPr>
              <a:t>	</a:t>
            </a:r>
            <a:r>
              <a:rPr lang="en-US" sz="2400" dirty="0" smtClean="0">
                <a:solidFill>
                  <a:schemeClr val="tx1">
                    <a:lumMod val="50000"/>
                  </a:schemeClr>
                </a:solidFill>
              </a:rPr>
              <a:t>- errors</a:t>
            </a:r>
          </a:p>
          <a:p>
            <a:r>
              <a:rPr lang="en-US" sz="2400" dirty="0">
                <a:solidFill>
                  <a:schemeClr val="tx1">
                    <a:lumMod val="50000"/>
                  </a:schemeClr>
                </a:solidFill>
              </a:rPr>
              <a:t>	</a:t>
            </a:r>
            <a:r>
              <a:rPr lang="en-US" sz="2400" dirty="0" smtClean="0">
                <a:solidFill>
                  <a:schemeClr val="tx1">
                    <a:lumMod val="50000"/>
                  </a:schemeClr>
                </a:solidFill>
              </a:rPr>
              <a:t>- repeat boundaries</a:t>
            </a:r>
            <a:endParaRPr lang="en-US" sz="2400" dirty="0">
              <a:solidFill>
                <a:schemeClr val="tx1">
                  <a:lumMod val="50000"/>
                </a:schemeClr>
              </a:solidFill>
            </a:endParaRPr>
          </a:p>
        </p:txBody>
      </p:sp>
      <p:pic>
        <p:nvPicPr>
          <p:cNvPr id="4" name="Picture 3"/>
          <p:cNvPicPr>
            <a:picLocks noChangeAspect="1"/>
          </p:cNvPicPr>
          <p:nvPr/>
        </p:nvPicPr>
        <p:blipFill>
          <a:blip r:embed="rId3"/>
          <a:stretch>
            <a:fillRect/>
          </a:stretch>
        </p:blipFill>
        <p:spPr>
          <a:xfrm>
            <a:off x="0" y="3882130"/>
            <a:ext cx="9144000" cy="2461054"/>
          </a:xfrm>
          <a:prstGeom prst="rect">
            <a:avLst/>
          </a:prstGeom>
        </p:spPr>
      </p:pic>
      <p:sp>
        <p:nvSpPr>
          <p:cNvPr id="7" name="TextBox 6"/>
          <p:cNvSpPr txBox="1"/>
          <p:nvPr/>
        </p:nvSpPr>
        <p:spPr>
          <a:xfrm>
            <a:off x="495271" y="2814434"/>
            <a:ext cx="6081487" cy="1200329"/>
          </a:xfrm>
          <a:prstGeom prst="rect">
            <a:avLst/>
          </a:prstGeom>
          <a:noFill/>
        </p:spPr>
        <p:txBody>
          <a:bodyPr wrap="square" rtlCol="0">
            <a:spAutoFit/>
          </a:bodyPr>
          <a:lstStyle/>
          <a:p>
            <a:r>
              <a:rPr lang="en-US" sz="2400" dirty="0" smtClean="0">
                <a:solidFill>
                  <a:schemeClr val="tx1">
                    <a:lumMod val="50000"/>
                  </a:schemeClr>
                </a:solidFill>
              </a:rPr>
              <a:t>Use paired end/mate information to place </a:t>
            </a:r>
            <a:r>
              <a:rPr lang="en-US" sz="2400" dirty="0" err="1" smtClean="0">
                <a:solidFill>
                  <a:schemeClr val="tx1">
                    <a:lumMod val="50000"/>
                  </a:schemeClr>
                </a:solidFill>
              </a:rPr>
              <a:t>contigs</a:t>
            </a:r>
            <a:r>
              <a:rPr lang="en-US" sz="2400" dirty="0" smtClean="0">
                <a:solidFill>
                  <a:schemeClr val="tx1">
                    <a:lumMod val="50000"/>
                  </a:schemeClr>
                </a:solidFill>
              </a:rPr>
              <a:t> relative to each other</a:t>
            </a:r>
          </a:p>
          <a:p>
            <a:r>
              <a:rPr lang="en-US" sz="2400" dirty="0">
                <a:solidFill>
                  <a:schemeClr val="tx1">
                    <a:lumMod val="50000"/>
                  </a:schemeClr>
                </a:solidFill>
              </a:rPr>
              <a:t>	</a:t>
            </a:r>
            <a:r>
              <a:rPr lang="en-US" sz="2400" dirty="0" smtClean="0">
                <a:solidFill>
                  <a:schemeClr val="tx1">
                    <a:lumMod val="50000"/>
                  </a:schemeClr>
                </a:solidFill>
              </a:rPr>
              <a:t>- has gaps</a:t>
            </a:r>
            <a:endParaRPr lang="en-US" sz="2400" dirty="0">
              <a:solidFill>
                <a:schemeClr val="tx1">
                  <a:lumMod val="50000"/>
                </a:schemeClr>
              </a:solidFill>
            </a:endParaRPr>
          </a:p>
        </p:txBody>
      </p:sp>
    </p:spTree>
    <p:extLst>
      <p:ext uri="{BB962C8B-B14F-4D97-AF65-F5344CB8AC3E}">
        <p14:creationId xmlns:p14="http://schemas.microsoft.com/office/powerpoint/2010/main" val="16584863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Assembly Tools</a:t>
            </a:r>
          </a:p>
        </p:txBody>
      </p:sp>
      <p:sp>
        <p:nvSpPr>
          <p:cNvPr id="5" name="TextBox 4"/>
          <p:cNvSpPr txBox="1"/>
          <p:nvPr/>
        </p:nvSpPr>
        <p:spPr>
          <a:xfrm>
            <a:off x="1138777" y="2479752"/>
            <a:ext cx="7340204" cy="1815882"/>
          </a:xfrm>
          <a:prstGeom prst="rect">
            <a:avLst/>
          </a:prstGeom>
          <a:noFill/>
        </p:spPr>
        <p:txBody>
          <a:bodyPr wrap="square" rtlCol="0">
            <a:spAutoFit/>
          </a:bodyPr>
          <a:lstStyle/>
          <a:p>
            <a:r>
              <a:rPr lang="en-US" sz="2800" dirty="0" err="1" smtClean="0"/>
              <a:t>SOAPdenovo</a:t>
            </a:r>
            <a:r>
              <a:rPr lang="en-US" sz="2800" dirty="0" smtClean="0"/>
              <a:t>,  </a:t>
            </a:r>
            <a:r>
              <a:rPr lang="en-US" sz="2800" dirty="0" err="1" smtClean="0"/>
              <a:t>HyDA</a:t>
            </a:r>
            <a:r>
              <a:rPr lang="en-US" sz="2800" dirty="0" smtClean="0"/>
              <a:t>,</a:t>
            </a:r>
            <a:r>
              <a:rPr lang="en-US" sz="2800" dirty="0"/>
              <a:t> </a:t>
            </a:r>
            <a:r>
              <a:rPr lang="en-US" sz="2800" dirty="0" err="1" smtClean="0"/>
              <a:t>ABySS</a:t>
            </a:r>
            <a:r>
              <a:rPr lang="en-US" sz="2800" dirty="0" smtClean="0"/>
              <a:t>,</a:t>
            </a:r>
            <a:r>
              <a:rPr lang="en-US" sz="2800" dirty="0"/>
              <a:t> </a:t>
            </a:r>
            <a:r>
              <a:rPr lang="en-US" sz="2800" dirty="0" smtClean="0"/>
              <a:t>ALLPATHS-LG,</a:t>
            </a:r>
            <a:r>
              <a:rPr lang="en-US" sz="2800" dirty="0"/>
              <a:t> </a:t>
            </a:r>
            <a:r>
              <a:rPr lang="en-US" sz="2800" dirty="0" smtClean="0"/>
              <a:t>Velvet,</a:t>
            </a:r>
            <a:r>
              <a:rPr lang="en-US" sz="2800" dirty="0"/>
              <a:t> </a:t>
            </a:r>
            <a:r>
              <a:rPr lang="en-US" sz="2800" dirty="0" smtClean="0"/>
              <a:t> Celera,  </a:t>
            </a:r>
            <a:r>
              <a:rPr lang="en-US" sz="2800" dirty="0" err="1" smtClean="0"/>
              <a:t>PacBio</a:t>
            </a:r>
            <a:r>
              <a:rPr lang="en-US" sz="2800" dirty="0" smtClean="0"/>
              <a:t> </a:t>
            </a:r>
            <a:r>
              <a:rPr lang="en-US" sz="2800" dirty="0"/>
              <a:t>Corrected </a:t>
            </a:r>
            <a:r>
              <a:rPr lang="en-US" sz="2800" dirty="0" smtClean="0"/>
              <a:t>Reads,  Mira, </a:t>
            </a:r>
            <a:r>
              <a:rPr lang="en-US" sz="2800" dirty="0" err="1" smtClean="0"/>
              <a:t>meraculous</a:t>
            </a:r>
            <a:r>
              <a:rPr lang="en-US" sz="2800" dirty="0" smtClean="0"/>
              <a:t>,  </a:t>
            </a:r>
            <a:r>
              <a:rPr lang="en-US" sz="2800" dirty="0" err="1" smtClean="0"/>
              <a:t>Newbler</a:t>
            </a:r>
            <a:r>
              <a:rPr lang="en-US" sz="2800" dirty="0" smtClean="0"/>
              <a:t>,  Ray,  SGA, CLC Assembly Cell </a:t>
            </a:r>
            <a:r>
              <a:rPr lang="is-IS" sz="2800" dirty="0" smtClean="0"/>
              <a:t>… </a:t>
            </a:r>
            <a:endParaRPr lang="en-US" sz="2800" dirty="0"/>
          </a:p>
        </p:txBody>
      </p:sp>
      <p:sp>
        <p:nvSpPr>
          <p:cNvPr id="7" name="TextBox 6"/>
          <p:cNvSpPr txBox="1"/>
          <p:nvPr/>
        </p:nvSpPr>
        <p:spPr>
          <a:xfrm>
            <a:off x="831272" y="1163782"/>
            <a:ext cx="6437745" cy="584775"/>
          </a:xfrm>
          <a:prstGeom prst="rect">
            <a:avLst/>
          </a:prstGeom>
          <a:noFill/>
        </p:spPr>
        <p:txBody>
          <a:bodyPr wrap="square" rtlCol="0">
            <a:spAutoFit/>
          </a:bodyPr>
          <a:lstStyle/>
          <a:p>
            <a:r>
              <a:rPr lang="en-US" sz="3200" dirty="0" smtClean="0">
                <a:solidFill>
                  <a:schemeClr val="tx1">
                    <a:lumMod val="50000"/>
                  </a:schemeClr>
                </a:solidFill>
              </a:rPr>
              <a:t>Loads! Including but not limited to .. </a:t>
            </a:r>
            <a:endParaRPr lang="en-US" sz="3200" dirty="0">
              <a:solidFill>
                <a:schemeClr val="tx1">
                  <a:lumMod val="50000"/>
                </a:schemeClr>
              </a:solidFill>
            </a:endParaRPr>
          </a:p>
        </p:txBody>
      </p:sp>
    </p:spTree>
    <p:extLst>
      <p:ext uri="{BB962C8B-B14F-4D97-AF65-F5344CB8AC3E}">
        <p14:creationId xmlns:p14="http://schemas.microsoft.com/office/powerpoint/2010/main" val="17610145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Assembly Tools</a:t>
            </a:r>
          </a:p>
        </p:txBody>
      </p:sp>
      <p:pic>
        <p:nvPicPr>
          <p:cNvPr id="3" name="Picture 2"/>
          <p:cNvPicPr>
            <a:picLocks noChangeAspect="1"/>
          </p:cNvPicPr>
          <p:nvPr/>
        </p:nvPicPr>
        <p:blipFill rotWithShape="1">
          <a:blip r:embed="rId3"/>
          <a:srcRect r="2863"/>
          <a:stretch/>
        </p:blipFill>
        <p:spPr>
          <a:xfrm>
            <a:off x="1243083" y="1478972"/>
            <a:ext cx="2663899" cy="4681682"/>
          </a:xfrm>
          <a:prstGeom prst="rect">
            <a:avLst/>
          </a:prstGeom>
        </p:spPr>
      </p:pic>
      <p:pic>
        <p:nvPicPr>
          <p:cNvPr id="4" name="Picture 3"/>
          <p:cNvPicPr>
            <a:picLocks noChangeAspect="1"/>
          </p:cNvPicPr>
          <p:nvPr/>
        </p:nvPicPr>
        <p:blipFill>
          <a:blip r:embed="rId4"/>
          <a:stretch>
            <a:fillRect/>
          </a:stretch>
        </p:blipFill>
        <p:spPr>
          <a:xfrm>
            <a:off x="5128540" y="1399885"/>
            <a:ext cx="2816295" cy="4839855"/>
          </a:xfrm>
          <a:prstGeom prst="rect">
            <a:avLst/>
          </a:prstGeom>
        </p:spPr>
      </p:pic>
      <p:sp>
        <p:nvSpPr>
          <p:cNvPr id="5" name="TextBox 4"/>
          <p:cNvSpPr txBox="1"/>
          <p:nvPr/>
        </p:nvSpPr>
        <p:spPr>
          <a:xfrm>
            <a:off x="1434341" y="955752"/>
            <a:ext cx="2281382" cy="523220"/>
          </a:xfrm>
          <a:prstGeom prst="rect">
            <a:avLst/>
          </a:prstGeom>
          <a:noFill/>
        </p:spPr>
        <p:txBody>
          <a:bodyPr wrap="square" rtlCol="0">
            <a:spAutoFit/>
          </a:bodyPr>
          <a:lstStyle/>
          <a:p>
            <a:r>
              <a:rPr lang="en-US" sz="2800" dirty="0" err="1" smtClean="0"/>
              <a:t>SOAPdenovo</a:t>
            </a:r>
            <a:endParaRPr lang="en-US" sz="2800" dirty="0"/>
          </a:p>
        </p:txBody>
      </p:sp>
      <p:sp>
        <p:nvSpPr>
          <p:cNvPr id="6" name="TextBox 5"/>
          <p:cNvSpPr txBox="1"/>
          <p:nvPr/>
        </p:nvSpPr>
        <p:spPr>
          <a:xfrm>
            <a:off x="5199726" y="955752"/>
            <a:ext cx="2892895" cy="523220"/>
          </a:xfrm>
          <a:prstGeom prst="rect">
            <a:avLst/>
          </a:prstGeom>
          <a:noFill/>
        </p:spPr>
        <p:txBody>
          <a:bodyPr wrap="square" rtlCol="0">
            <a:spAutoFit/>
          </a:bodyPr>
          <a:lstStyle/>
          <a:p>
            <a:r>
              <a:rPr lang="en-US" sz="2800" smtClean="0"/>
              <a:t>Celera Assembler</a:t>
            </a:r>
            <a:endParaRPr lang="en-US" sz="2800" dirty="0"/>
          </a:p>
        </p:txBody>
      </p:sp>
    </p:spTree>
    <p:extLst>
      <p:ext uri="{BB962C8B-B14F-4D97-AF65-F5344CB8AC3E}">
        <p14:creationId xmlns:p14="http://schemas.microsoft.com/office/powerpoint/2010/main" val="13773192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Short read assembly</a:t>
            </a:r>
          </a:p>
        </p:txBody>
      </p:sp>
      <p:sp>
        <p:nvSpPr>
          <p:cNvPr id="4" name="TextBox 3"/>
          <p:cNvSpPr txBox="1"/>
          <p:nvPr/>
        </p:nvSpPr>
        <p:spPr>
          <a:xfrm>
            <a:off x="73890" y="4853972"/>
            <a:ext cx="8811492" cy="1815882"/>
          </a:xfrm>
          <a:prstGeom prst="rect">
            <a:avLst/>
          </a:prstGeom>
          <a:noFill/>
        </p:spPr>
        <p:txBody>
          <a:bodyPr wrap="square" rtlCol="0">
            <a:spAutoFit/>
          </a:bodyPr>
          <a:lstStyle/>
          <a:p>
            <a:pPr marL="514350" indent="-514350">
              <a:buAutoNum type="arabicPeriod"/>
            </a:pPr>
            <a:r>
              <a:rPr lang="en-US" sz="2800" dirty="0" smtClean="0">
                <a:solidFill>
                  <a:schemeClr val="tx1">
                    <a:lumMod val="50000"/>
                  </a:schemeClr>
                </a:solidFill>
              </a:rPr>
              <a:t>Get a big computer</a:t>
            </a:r>
          </a:p>
          <a:p>
            <a:pPr marL="971550" lvl="1" indent="-514350">
              <a:buAutoNum type="arabicPeriod"/>
            </a:pPr>
            <a:r>
              <a:rPr lang="en-US" sz="2800" dirty="0" smtClean="0">
                <a:solidFill>
                  <a:schemeClr val="tx1">
                    <a:lumMod val="50000"/>
                  </a:schemeClr>
                </a:solidFill>
              </a:rPr>
              <a:t>Different specs for every genome and sequence data.  </a:t>
            </a:r>
          </a:p>
          <a:p>
            <a:pPr marL="971550" lvl="1" indent="-514350">
              <a:buAutoNum type="arabicPeriod"/>
            </a:pPr>
            <a:r>
              <a:rPr lang="en-US" sz="2800" dirty="0" smtClean="0">
                <a:solidFill>
                  <a:schemeClr val="tx1">
                    <a:lumMod val="50000"/>
                  </a:schemeClr>
                </a:solidFill>
              </a:rPr>
              <a:t>&gt; 128Gb RAM for Pathogen genomes</a:t>
            </a:r>
          </a:p>
          <a:p>
            <a:pPr marL="971550" lvl="1" indent="-514350">
              <a:buAutoNum type="arabicPeriod"/>
            </a:pPr>
            <a:r>
              <a:rPr lang="en-US" sz="2800" dirty="0" smtClean="0">
                <a:solidFill>
                  <a:schemeClr val="tx1">
                    <a:lumMod val="50000"/>
                  </a:schemeClr>
                </a:solidFill>
              </a:rPr>
              <a:t>&gt; 1Tb for Plant genomes </a:t>
            </a:r>
            <a:endParaRPr lang="en-US" sz="2800" dirty="0">
              <a:solidFill>
                <a:schemeClr val="tx1">
                  <a:lumMod val="50000"/>
                </a:schemeClr>
              </a:solidFill>
            </a:endParaRPr>
          </a:p>
        </p:txBody>
      </p:sp>
      <p:sp>
        <p:nvSpPr>
          <p:cNvPr id="5" name="TextBox 4"/>
          <p:cNvSpPr txBox="1"/>
          <p:nvPr/>
        </p:nvSpPr>
        <p:spPr>
          <a:xfrm>
            <a:off x="203199" y="941281"/>
            <a:ext cx="3648364" cy="707886"/>
          </a:xfrm>
          <a:prstGeom prst="rect">
            <a:avLst/>
          </a:prstGeom>
          <a:noFill/>
        </p:spPr>
        <p:txBody>
          <a:bodyPr wrap="square" rtlCol="0">
            <a:spAutoFit/>
          </a:bodyPr>
          <a:lstStyle/>
          <a:p>
            <a:r>
              <a:rPr lang="en-US" sz="4000" dirty="0" err="1" smtClean="0">
                <a:solidFill>
                  <a:schemeClr val="tx1">
                    <a:lumMod val="50000"/>
                  </a:schemeClr>
                </a:solidFill>
              </a:rPr>
              <a:t>SOAPdenovo</a:t>
            </a:r>
            <a:endParaRPr lang="en-US" sz="4000" dirty="0">
              <a:solidFill>
                <a:schemeClr val="tx1">
                  <a:lumMod val="50000"/>
                </a:schemeClr>
              </a:solidFill>
            </a:endParaRPr>
          </a:p>
        </p:txBody>
      </p:sp>
      <p:pic>
        <p:nvPicPr>
          <p:cNvPr id="6" name="Picture 5"/>
          <p:cNvPicPr>
            <a:picLocks noChangeAspect="1"/>
          </p:cNvPicPr>
          <p:nvPr/>
        </p:nvPicPr>
        <p:blipFill>
          <a:blip r:embed="rId3"/>
          <a:stretch>
            <a:fillRect/>
          </a:stretch>
        </p:blipFill>
        <p:spPr>
          <a:xfrm>
            <a:off x="0" y="1570395"/>
            <a:ext cx="9144000" cy="3283577"/>
          </a:xfrm>
          <a:prstGeom prst="rect">
            <a:avLst/>
          </a:prstGeom>
        </p:spPr>
      </p:pic>
    </p:spTree>
    <p:extLst>
      <p:ext uri="{BB962C8B-B14F-4D97-AF65-F5344CB8AC3E}">
        <p14:creationId xmlns:p14="http://schemas.microsoft.com/office/powerpoint/2010/main" val="271648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738664"/>
          </a:xfrm>
          <a:prstGeom prst="rect">
            <a:avLst/>
          </a:prstGeom>
          <a:solidFill>
            <a:schemeClr val="tx1">
              <a:lumMod val="50000"/>
              <a:alpha val="56000"/>
            </a:schemeClr>
          </a:solidFill>
        </p:spPr>
        <p:txBody>
          <a:bodyPr wrap="square" rtlCol="0">
            <a:spAutoFit/>
          </a:bodyPr>
          <a:lstStyle/>
          <a:p>
            <a:pPr algn="ctr">
              <a:lnSpc>
                <a:spcPct val="150000"/>
              </a:lnSpc>
            </a:pPr>
            <a:r>
              <a:rPr lang="en-US" sz="2800" smtClean="0">
                <a:solidFill>
                  <a:schemeClr val="bg1"/>
                </a:solidFill>
                <a:latin typeface="+mj-lt"/>
              </a:rPr>
              <a:t>Structure</a:t>
            </a:r>
            <a:endParaRPr lang="en-US" sz="2800" dirty="0">
              <a:solidFill>
                <a:schemeClr val="bg1"/>
              </a:solidFill>
              <a:latin typeface="+mj-lt"/>
            </a:endParaRPr>
          </a:p>
        </p:txBody>
      </p:sp>
      <p:sp>
        <p:nvSpPr>
          <p:cNvPr id="3" name="TextBox 2"/>
          <p:cNvSpPr txBox="1"/>
          <p:nvPr/>
        </p:nvSpPr>
        <p:spPr>
          <a:xfrm>
            <a:off x="914399" y="2823473"/>
            <a:ext cx="4833258" cy="5539978"/>
          </a:xfrm>
          <a:prstGeom prst="rect">
            <a:avLst/>
          </a:prstGeom>
          <a:noFill/>
        </p:spPr>
        <p:txBody>
          <a:bodyPr wrap="square" rtlCol="0">
            <a:spAutoFit/>
          </a:bodyPr>
          <a:lstStyle/>
          <a:p>
            <a:r>
              <a:rPr lang="en-US" sz="2800" dirty="0" smtClean="0">
                <a:solidFill>
                  <a:schemeClr val="tx1">
                    <a:lumMod val="50000"/>
                  </a:schemeClr>
                </a:solidFill>
              </a:rPr>
              <a:t>Theory</a:t>
            </a:r>
          </a:p>
          <a:p>
            <a:r>
              <a:rPr lang="en-US" sz="2800" dirty="0">
                <a:solidFill>
                  <a:schemeClr val="tx1">
                    <a:lumMod val="50000"/>
                  </a:schemeClr>
                </a:solidFill>
              </a:rPr>
              <a:t>	</a:t>
            </a:r>
            <a:r>
              <a:rPr lang="en-US" sz="2800" dirty="0" smtClean="0">
                <a:solidFill>
                  <a:schemeClr val="tx1">
                    <a:lumMod val="50000"/>
                  </a:schemeClr>
                </a:solidFill>
              </a:rPr>
              <a:t>Sequence Types</a:t>
            </a:r>
          </a:p>
          <a:p>
            <a:r>
              <a:rPr lang="en-US" sz="2800" dirty="0">
                <a:solidFill>
                  <a:schemeClr val="tx1">
                    <a:lumMod val="50000"/>
                  </a:schemeClr>
                </a:solidFill>
              </a:rPr>
              <a:t>	</a:t>
            </a:r>
            <a:r>
              <a:rPr lang="en-US" sz="2800" dirty="0" smtClean="0">
                <a:solidFill>
                  <a:schemeClr val="tx1">
                    <a:lumMod val="50000"/>
                  </a:schemeClr>
                </a:solidFill>
              </a:rPr>
              <a:t>Algorithm Basics</a:t>
            </a:r>
          </a:p>
          <a:p>
            <a:r>
              <a:rPr lang="en-US" sz="2800" dirty="0">
                <a:solidFill>
                  <a:schemeClr val="tx1">
                    <a:lumMod val="50000"/>
                  </a:schemeClr>
                </a:solidFill>
              </a:rPr>
              <a:t>	</a:t>
            </a:r>
            <a:r>
              <a:rPr lang="en-US" sz="2800" dirty="0" smtClean="0">
                <a:solidFill>
                  <a:schemeClr val="tx1">
                    <a:lumMod val="50000"/>
                  </a:schemeClr>
                </a:solidFill>
              </a:rPr>
              <a:t>Assessing an Assembly</a:t>
            </a:r>
          </a:p>
          <a:p>
            <a:endParaRPr lang="en-US" sz="2800" dirty="0">
              <a:solidFill>
                <a:schemeClr val="tx1">
                  <a:lumMod val="50000"/>
                </a:schemeClr>
              </a:solidFill>
            </a:endParaRPr>
          </a:p>
          <a:p>
            <a:r>
              <a:rPr lang="en-US" sz="2800" dirty="0" smtClean="0">
                <a:solidFill>
                  <a:schemeClr val="tx1">
                    <a:lumMod val="50000"/>
                  </a:schemeClr>
                </a:solidFill>
              </a:rPr>
              <a:t>Tools</a:t>
            </a:r>
          </a:p>
          <a:p>
            <a:r>
              <a:rPr lang="en-US" sz="2800" dirty="0">
                <a:solidFill>
                  <a:schemeClr val="tx1">
                    <a:lumMod val="50000"/>
                  </a:schemeClr>
                </a:solidFill>
              </a:rPr>
              <a:t>	</a:t>
            </a:r>
            <a:r>
              <a:rPr lang="en-US" sz="2800" dirty="0" smtClean="0">
                <a:solidFill>
                  <a:schemeClr val="tx1">
                    <a:lumMod val="50000"/>
                  </a:schemeClr>
                </a:solidFill>
              </a:rPr>
              <a:t>For Assembly</a:t>
            </a:r>
          </a:p>
          <a:p>
            <a:r>
              <a:rPr lang="en-US" sz="2800" dirty="0">
                <a:solidFill>
                  <a:schemeClr val="tx1">
                    <a:lumMod val="50000"/>
                  </a:schemeClr>
                </a:solidFill>
              </a:rPr>
              <a:t>	</a:t>
            </a:r>
            <a:r>
              <a:rPr lang="en-US" sz="2800" dirty="0" smtClean="0">
                <a:solidFill>
                  <a:schemeClr val="tx1">
                    <a:lumMod val="50000"/>
                  </a:schemeClr>
                </a:solidFill>
              </a:rPr>
              <a:t>For </a:t>
            </a:r>
            <a:r>
              <a:rPr lang="en-US" sz="2800" dirty="0" smtClean="0">
                <a:solidFill>
                  <a:schemeClr val="tx1">
                    <a:lumMod val="50000"/>
                  </a:schemeClr>
                </a:solidFill>
              </a:rPr>
              <a:t>Assessment</a:t>
            </a:r>
          </a:p>
          <a:p>
            <a:r>
              <a:rPr lang="en-US" sz="2800" dirty="0">
                <a:solidFill>
                  <a:schemeClr val="tx1">
                    <a:lumMod val="50000"/>
                  </a:schemeClr>
                </a:solidFill>
              </a:rPr>
              <a:t>	</a:t>
            </a:r>
            <a:r>
              <a:rPr lang="en-US" sz="2800" dirty="0" smtClean="0">
                <a:solidFill>
                  <a:schemeClr val="tx1">
                    <a:lumMod val="50000"/>
                  </a:schemeClr>
                </a:solidFill>
              </a:rPr>
              <a:t>For Annotation</a:t>
            </a:r>
            <a:endParaRPr lang="en-US" sz="2800" dirty="0" smtClean="0">
              <a:solidFill>
                <a:schemeClr val="tx1">
                  <a:lumMod val="50000"/>
                </a:schemeClr>
              </a:solidFill>
            </a:endParaRPr>
          </a:p>
          <a:p>
            <a:endParaRPr lang="en-US" sz="2800" dirty="0">
              <a:solidFill>
                <a:schemeClr val="tx1">
                  <a:lumMod val="50000"/>
                </a:schemeClr>
              </a:solidFill>
            </a:endParaRPr>
          </a:p>
          <a:p>
            <a:endParaRPr lang="en-US" sz="2800" dirty="0" smtClean="0">
              <a:solidFill>
                <a:schemeClr val="tx1">
                  <a:lumMod val="50000"/>
                </a:schemeClr>
              </a:solidFill>
            </a:endParaRPr>
          </a:p>
          <a:p>
            <a:endParaRPr lang="en-US" sz="2800" dirty="0" smtClean="0">
              <a:solidFill>
                <a:schemeClr val="tx1">
                  <a:lumMod val="50000"/>
                </a:schemeClr>
              </a:solidFill>
            </a:endParaRPr>
          </a:p>
          <a:p>
            <a:endParaRPr lang="en-US" dirty="0"/>
          </a:p>
        </p:txBody>
      </p:sp>
      <p:sp>
        <p:nvSpPr>
          <p:cNvPr id="4" name="TextBox 3"/>
          <p:cNvSpPr txBox="1"/>
          <p:nvPr/>
        </p:nvSpPr>
        <p:spPr>
          <a:xfrm>
            <a:off x="348342" y="1088571"/>
            <a:ext cx="8447315" cy="1384995"/>
          </a:xfrm>
          <a:prstGeom prst="rect">
            <a:avLst/>
          </a:prstGeom>
          <a:noFill/>
        </p:spPr>
        <p:txBody>
          <a:bodyPr wrap="square" rtlCol="0">
            <a:spAutoFit/>
          </a:bodyPr>
          <a:lstStyle/>
          <a:p>
            <a:pPr algn="ctr"/>
            <a:r>
              <a:rPr lang="en-US" sz="2800" dirty="0" smtClean="0">
                <a:solidFill>
                  <a:schemeClr val="tx1">
                    <a:lumMod val="50000"/>
                  </a:schemeClr>
                </a:solidFill>
              </a:rPr>
              <a:t>AIM: </a:t>
            </a:r>
          </a:p>
          <a:p>
            <a:pPr algn="ctr"/>
            <a:r>
              <a:rPr lang="en-US" sz="2800" dirty="0" smtClean="0">
                <a:solidFill>
                  <a:schemeClr val="tx1">
                    <a:lumMod val="50000"/>
                  </a:schemeClr>
                </a:solidFill>
              </a:rPr>
              <a:t>Help you develop a strategy for performing a genome assembly and assessing its quality </a:t>
            </a:r>
            <a:endParaRPr lang="en-US" sz="2800" dirty="0">
              <a:solidFill>
                <a:schemeClr val="tx1">
                  <a:lumMod val="50000"/>
                </a:schemeClr>
              </a:solidFill>
            </a:endParaRPr>
          </a:p>
        </p:txBody>
      </p:sp>
    </p:spTree>
    <p:extLst>
      <p:ext uri="{BB962C8B-B14F-4D97-AF65-F5344CB8AC3E}">
        <p14:creationId xmlns:p14="http://schemas.microsoft.com/office/powerpoint/2010/main" val="12231190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45143" y="1021441"/>
            <a:ext cx="4572000" cy="969496"/>
          </a:xfrm>
          <a:prstGeom prst="rect">
            <a:avLst/>
          </a:prstGeom>
        </p:spPr>
        <p:txBody>
          <a:bodyPr>
            <a:spAutoFit/>
          </a:bodyPr>
          <a:lstStyle/>
          <a:p>
            <a:pPr>
              <a:lnSpc>
                <a:spcPct val="95000"/>
              </a:lnSpc>
              <a:tabLst>
                <a:tab pos="723750" algn="l"/>
                <a:tab pos="1447498" algn="l"/>
                <a:tab pos="2171250" algn="l"/>
                <a:tab pos="2895000" algn="l"/>
                <a:tab pos="3618748" algn="l"/>
                <a:tab pos="4342500" algn="l"/>
                <a:tab pos="5066250" algn="l"/>
                <a:tab pos="5789999" algn="l"/>
                <a:tab pos="6513749" algn="l"/>
                <a:tab pos="7237500" algn="l"/>
                <a:tab pos="7961249" algn="l"/>
              </a:tabLst>
              <a:defRPr/>
            </a:pPr>
            <a:r>
              <a:rPr lang="en-CA" sz="2000" i="1" dirty="0" smtClean="0">
                <a:latin typeface="Calibri" panose="020F0502020204030204" pitchFamily="34" charset="0"/>
              </a:rPr>
              <a:t>FASTQC </a:t>
            </a:r>
            <a:r>
              <a:rPr lang="en-CA" sz="2000" dirty="0" smtClean="0">
                <a:latin typeface="Calibri" panose="020F0502020204030204" pitchFamily="34" charset="0"/>
              </a:rPr>
              <a:t>plots quality scores and sequence metrics and allows development of filter thresholds for whole sequence sets</a:t>
            </a:r>
            <a:endParaRPr lang="en-CA" sz="2000" dirty="0">
              <a:latin typeface="Calibri" panose="020F0502020204030204" pitchFamily="34" charset="0"/>
            </a:endParaRPr>
          </a:p>
        </p:txBody>
      </p:sp>
      <p:sp>
        <p:nvSpPr>
          <p:cNvPr id="15" name="Rectangle 14"/>
          <p:cNvSpPr/>
          <p:nvPr/>
        </p:nvSpPr>
        <p:spPr>
          <a:xfrm>
            <a:off x="0" y="6327968"/>
            <a:ext cx="9434286" cy="75500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0" y="66241"/>
            <a:ext cx="9144000" cy="584775"/>
          </a:xfrm>
          <a:prstGeom prst="rect">
            <a:avLst/>
          </a:prstGeom>
          <a:solidFill>
            <a:schemeClr val="tx1">
              <a:lumMod val="50000"/>
              <a:alpha val="56000"/>
            </a:schemeClr>
          </a:solidFill>
        </p:spPr>
        <p:txBody>
          <a:bodyPr wrap="square" rtlCol="0">
            <a:spAutoFit/>
          </a:bodyPr>
          <a:lstStyle/>
          <a:p>
            <a:pPr algn="ctr"/>
            <a:r>
              <a:rPr lang="en-US" sz="3200" dirty="0" err="1" smtClean="0">
                <a:solidFill>
                  <a:schemeClr val="bg1"/>
                </a:solidFill>
                <a:latin typeface="+mj-lt"/>
              </a:rPr>
              <a:t>PreProcessing</a:t>
            </a:r>
            <a:endParaRPr lang="en-US" dirty="0" smtClean="0">
              <a:solidFill>
                <a:schemeClr val="bg1"/>
              </a:solidFill>
              <a:latin typeface="+mj-lt"/>
            </a:endParaRPr>
          </a:p>
        </p:txBody>
      </p:sp>
      <p:pic>
        <p:nvPicPr>
          <p:cNvPr id="17" name="Picture 16"/>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19761" y="2361363"/>
            <a:ext cx="4452239" cy="3321074"/>
          </a:xfrm>
          <a:prstGeom prst="rect">
            <a:avLst/>
          </a:prstGeom>
        </p:spPr>
      </p:pic>
      <p:pic>
        <p:nvPicPr>
          <p:cNvPr id="18" name="Picture 17"/>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4481565" y="2291024"/>
            <a:ext cx="4572000" cy="3391413"/>
          </a:xfrm>
          <a:prstGeom prst="rect">
            <a:avLst/>
          </a:prstGeom>
        </p:spPr>
      </p:pic>
      <p:sp>
        <p:nvSpPr>
          <p:cNvPr id="19" name="TextBox 18"/>
          <p:cNvSpPr txBox="1"/>
          <p:nvPr/>
        </p:nvSpPr>
        <p:spPr>
          <a:xfrm>
            <a:off x="1160174" y="5958636"/>
            <a:ext cx="2371411" cy="369332"/>
          </a:xfrm>
          <a:prstGeom prst="rect">
            <a:avLst/>
          </a:prstGeom>
          <a:noFill/>
        </p:spPr>
        <p:txBody>
          <a:bodyPr wrap="square" rtlCol="0">
            <a:spAutoFit/>
          </a:bodyPr>
          <a:lstStyle/>
          <a:p>
            <a:r>
              <a:rPr lang="en-US" smtClean="0"/>
              <a:t>before</a:t>
            </a:r>
            <a:endParaRPr lang="en-US"/>
          </a:p>
        </p:txBody>
      </p:sp>
      <p:sp>
        <p:nvSpPr>
          <p:cNvPr id="22" name="TextBox 21"/>
          <p:cNvSpPr txBox="1"/>
          <p:nvPr/>
        </p:nvSpPr>
        <p:spPr>
          <a:xfrm>
            <a:off x="5060609" y="5958636"/>
            <a:ext cx="2371411" cy="369332"/>
          </a:xfrm>
          <a:prstGeom prst="rect">
            <a:avLst/>
          </a:prstGeom>
          <a:noFill/>
        </p:spPr>
        <p:txBody>
          <a:bodyPr wrap="square" rtlCol="0">
            <a:spAutoFit/>
          </a:bodyPr>
          <a:lstStyle/>
          <a:p>
            <a:r>
              <a:rPr lang="en-US" dirty="0" smtClean="0"/>
              <a:t>after</a:t>
            </a:r>
            <a:endParaRPr lang="en-US" dirty="0"/>
          </a:p>
        </p:txBody>
      </p:sp>
    </p:spTree>
    <p:extLst>
      <p:ext uri="{BB962C8B-B14F-4D97-AF65-F5344CB8AC3E}">
        <p14:creationId xmlns:p14="http://schemas.microsoft.com/office/powerpoint/2010/main" val="11050136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427984" y="3068960"/>
            <a:ext cx="4036153" cy="144016"/>
          </a:xfrm>
          <a:prstGeom prst="rect">
            <a:avLst/>
          </a:prstGeom>
          <a:solidFill>
            <a:schemeClr val="accent3">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p:cNvSpPr/>
          <p:nvPr/>
        </p:nvSpPr>
        <p:spPr>
          <a:xfrm>
            <a:off x="7968466" y="3068216"/>
            <a:ext cx="495672" cy="14476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Down Arrow 2"/>
          <p:cNvSpPr/>
          <p:nvPr/>
        </p:nvSpPr>
        <p:spPr>
          <a:xfrm>
            <a:off x="6051870" y="3311860"/>
            <a:ext cx="288032" cy="2880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a:off x="4427985" y="3752162"/>
            <a:ext cx="3540482" cy="154018"/>
          </a:xfrm>
          <a:prstGeom prst="rect">
            <a:avLst/>
          </a:prstGeom>
          <a:solidFill>
            <a:schemeClr val="accent3">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p:cNvSpPr/>
          <p:nvPr/>
        </p:nvSpPr>
        <p:spPr>
          <a:xfrm>
            <a:off x="4427984" y="4301350"/>
            <a:ext cx="4036154" cy="153144"/>
          </a:xfrm>
          <a:prstGeom prst="rect">
            <a:avLst/>
          </a:prstGeom>
          <a:solidFill>
            <a:schemeClr val="accent3">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p:cNvSpPr/>
          <p:nvPr/>
        </p:nvSpPr>
        <p:spPr>
          <a:xfrm>
            <a:off x="6591930" y="4300606"/>
            <a:ext cx="1872208" cy="153888"/>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Down Arrow 12"/>
          <p:cNvSpPr/>
          <p:nvPr/>
        </p:nvSpPr>
        <p:spPr>
          <a:xfrm>
            <a:off x="6051870" y="4544250"/>
            <a:ext cx="288032" cy="2880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p:cNvSpPr/>
          <p:nvPr/>
        </p:nvSpPr>
        <p:spPr>
          <a:xfrm>
            <a:off x="4427985" y="4984552"/>
            <a:ext cx="2163945" cy="172640"/>
          </a:xfrm>
          <a:prstGeom prst="rect">
            <a:avLst/>
          </a:prstGeom>
          <a:solidFill>
            <a:schemeClr val="accent3">
              <a:lumMod val="40000"/>
              <a:lumOff val="60000"/>
            </a:schemeClr>
          </a:solid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p:nvSpPr>
        <p:spPr>
          <a:xfrm>
            <a:off x="301541" y="1236404"/>
            <a:ext cx="4572000" cy="1554272"/>
          </a:xfrm>
          <a:prstGeom prst="rect">
            <a:avLst/>
          </a:prstGeom>
        </p:spPr>
        <p:txBody>
          <a:bodyPr>
            <a:spAutoFit/>
          </a:bodyPr>
          <a:lstStyle/>
          <a:p>
            <a:pPr>
              <a:lnSpc>
                <a:spcPct val="95000"/>
              </a:lnSpc>
              <a:tabLst>
                <a:tab pos="723750" algn="l"/>
                <a:tab pos="1447498" algn="l"/>
                <a:tab pos="2171250" algn="l"/>
                <a:tab pos="2895000" algn="l"/>
                <a:tab pos="3618748" algn="l"/>
                <a:tab pos="4342500" algn="l"/>
                <a:tab pos="5066250" algn="l"/>
                <a:tab pos="5789999" algn="l"/>
                <a:tab pos="6513749" algn="l"/>
                <a:tab pos="7237500" algn="l"/>
                <a:tab pos="7961249" algn="l"/>
              </a:tabLst>
              <a:defRPr/>
            </a:pPr>
            <a:r>
              <a:rPr lang="en-CA" sz="2000" i="1" dirty="0" err="1" smtClean="0">
                <a:latin typeface="Calibri" panose="020F0502020204030204" pitchFamily="34" charset="0"/>
              </a:rPr>
              <a:t>Trimmomatic</a:t>
            </a:r>
            <a:r>
              <a:rPr lang="en-CA" sz="2000" dirty="0" smtClean="0">
                <a:latin typeface="Calibri" panose="020F0502020204030204" pitchFamily="34" charset="0"/>
              </a:rPr>
              <a:t> uses a sliding window approach from the 5` end to identify low quality regions which are then trimmed from the 3` end. Reads &lt; 36 </a:t>
            </a:r>
            <a:r>
              <a:rPr lang="en-CA" sz="2000" dirty="0" err="1" smtClean="0">
                <a:latin typeface="Calibri" panose="020F0502020204030204" pitchFamily="34" charset="0"/>
              </a:rPr>
              <a:t>bp</a:t>
            </a:r>
            <a:r>
              <a:rPr lang="en-CA" sz="2000" dirty="0" smtClean="0">
                <a:latin typeface="Calibri" panose="020F0502020204030204" pitchFamily="34" charset="0"/>
              </a:rPr>
              <a:t> are discarded </a:t>
            </a:r>
            <a:endParaRPr lang="en-CA" sz="2000" dirty="0">
              <a:latin typeface="Calibri" panose="020F0502020204030204" pitchFamily="34" charset="0"/>
            </a:endParaRPr>
          </a:p>
        </p:txBody>
      </p:sp>
      <p:sp>
        <p:nvSpPr>
          <p:cNvPr id="20" name="Multiply 19"/>
          <p:cNvSpPr/>
          <p:nvPr/>
        </p:nvSpPr>
        <p:spPr>
          <a:xfrm>
            <a:off x="5157909" y="4706268"/>
            <a:ext cx="576064" cy="729208"/>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ectangle 14"/>
          <p:cNvSpPr/>
          <p:nvPr/>
        </p:nvSpPr>
        <p:spPr>
          <a:xfrm>
            <a:off x="0" y="6327968"/>
            <a:ext cx="9434286" cy="75500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0" y="66241"/>
            <a:ext cx="9144000" cy="584775"/>
          </a:xfrm>
          <a:prstGeom prst="rect">
            <a:avLst/>
          </a:prstGeom>
          <a:solidFill>
            <a:schemeClr val="tx1">
              <a:lumMod val="50000"/>
              <a:alpha val="56000"/>
            </a:schemeClr>
          </a:solidFill>
        </p:spPr>
        <p:txBody>
          <a:bodyPr wrap="square" rtlCol="0">
            <a:spAutoFit/>
          </a:bodyPr>
          <a:lstStyle/>
          <a:p>
            <a:pPr algn="ctr"/>
            <a:r>
              <a:rPr lang="en-US" sz="3200" dirty="0" err="1" smtClean="0">
                <a:solidFill>
                  <a:schemeClr val="bg1"/>
                </a:solidFill>
                <a:latin typeface="+mj-lt"/>
              </a:rPr>
              <a:t>PreProcessing</a:t>
            </a:r>
            <a:endParaRPr lang="en-US" dirty="0" smtClean="0">
              <a:solidFill>
                <a:schemeClr val="bg1"/>
              </a:solidFill>
              <a:latin typeface="+mj-lt"/>
            </a:endParaRPr>
          </a:p>
        </p:txBody>
      </p:sp>
    </p:spTree>
    <p:extLst>
      <p:ext uri="{BB962C8B-B14F-4D97-AF65-F5344CB8AC3E}">
        <p14:creationId xmlns:p14="http://schemas.microsoft.com/office/powerpoint/2010/main" val="3793949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Error Correction of Reads</a:t>
            </a:r>
          </a:p>
        </p:txBody>
      </p:sp>
      <p:pic>
        <p:nvPicPr>
          <p:cNvPr id="2" name="Picture 1"/>
          <p:cNvPicPr>
            <a:picLocks noChangeAspect="1"/>
          </p:cNvPicPr>
          <p:nvPr/>
        </p:nvPicPr>
        <p:blipFill>
          <a:blip r:embed="rId3"/>
          <a:stretch>
            <a:fillRect/>
          </a:stretch>
        </p:blipFill>
        <p:spPr>
          <a:xfrm>
            <a:off x="147781" y="1957068"/>
            <a:ext cx="7592291" cy="4900932"/>
          </a:xfrm>
          <a:prstGeom prst="rect">
            <a:avLst/>
          </a:prstGeom>
        </p:spPr>
      </p:pic>
    </p:spTree>
    <p:extLst>
      <p:ext uri="{BB962C8B-B14F-4D97-AF65-F5344CB8AC3E}">
        <p14:creationId xmlns:p14="http://schemas.microsoft.com/office/powerpoint/2010/main" val="7331578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Long read assembly</a:t>
            </a:r>
          </a:p>
        </p:txBody>
      </p:sp>
      <p:pic>
        <p:nvPicPr>
          <p:cNvPr id="3" name="Picture 2"/>
          <p:cNvPicPr>
            <a:picLocks noChangeAspect="1"/>
          </p:cNvPicPr>
          <p:nvPr/>
        </p:nvPicPr>
        <p:blipFill>
          <a:blip r:embed="rId3"/>
          <a:stretch>
            <a:fillRect/>
          </a:stretch>
        </p:blipFill>
        <p:spPr>
          <a:xfrm>
            <a:off x="919018" y="1833964"/>
            <a:ext cx="7305964" cy="4859236"/>
          </a:xfrm>
          <a:prstGeom prst="rect">
            <a:avLst/>
          </a:prstGeom>
        </p:spPr>
      </p:pic>
      <p:sp>
        <p:nvSpPr>
          <p:cNvPr id="4" name="TextBox 3"/>
          <p:cNvSpPr txBox="1"/>
          <p:nvPr/>
        </p:nvSpPr>
        <p:spPr>
          <a:xfrm>
            <a:off x="387928" y="1040093"/>
            <a:ext cx="3315854" cy="584775"/>
          </a:xfrm>
          <a:prstGeom prst="rect">
            <a:avLst/>
          </a:prstGeom>
          <a:noFill/>
        </p:spPr>
        <p:txBody>
          <a:bodyPr wrap="square" rtlCol="0">
            <a:spAutoFit/>
          </a:bodyPr>
          <a:lstStyle/>
          <a:p>
            <a:r>
              <a:rPr lang="en-US" sz="3200" dirty="0" smtClean="0"/>
              <a:t>Celera Assembler</a:t>
            </a:r>
            <a:endParaRPr lang="en-US" sz="3200" dirty="0"/>
          </a:p>
        </p:txBody>
      </p:sp>
    </p:spTree>
    <p:extLst>
      <p:ext uri="{BB962C8B-B14F-4D97-AF65-F5344CB8AC3E}">
        <p14:creationId xmlns:p14="http://schemas.microsoft.com/office/powerpoint/2010/main" val="1435153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Hybrid assembly</a:t>
            </a:r>
          </a:p>
        </p:txBody>
      </p:sp>
      <p:pic>
        <p:nvPicPr>
          <p:cNvPr id="3" name="Picture 2"/>
          <p:cNvPicPr>
            <a:picLocks noChangeAspect="1"/>
          </p:cNvPicPr>
          <p:nvPr/>
        </p:nvPicPr>
        <p:blipFill>
          <a:blip r:embed="rId3"/>
          <a:stretch>
            <a:fillRect/>
          </a:stretch>
        </p:blipFill>
        <p:spPr>
          <a:xfrm>
            <a:off x="83128" y="3131336"/>
            <a:ext cx="9144000" cy="2885946"/>
          </a:xfrm>
          <a:prstGeom prst="rect">
            <a:avLst/>
          </a:prstGeom>
        </p:spPr>
      </p:pic>
      <p:sp>
        <p:nvSpPr>
          <p:cNvPr id="4" name="TextBox 3"/>
          <p:cNvSpPr txBox="1"/>
          <p:nvPr/>
        </p:nvSpPr>
        <p:spPr>
          <a:xfrm>
            <a:off x="1662544" y="1403927"/>
            <a:ext cx="5449455" cy="646331"/>
          </a:xfrm>
          <a:prstGeom prst="rect">
            <a:avLst/>
          </a:prstGeom>
          <a:noFill/>
        </p:spPr>
        <p:txBody>
          <a:bodyPr wrap="square" rtlCol="0">
            <a:spAutoFit/>
          </a:bodyPr>
          <a:lstStyle/>
          <a:p>
            <a:r>
              <a:rPr lang="en-US" dirty="0" smtClean="0"/>
              <a:t>1. Map Illumina reads to </a:t>
            </a:r>
            <a:r>
              <a:rPr lang="en-US" dirty="0" err="1" smtClean="0"/>
              <a:t>PacBio</a:t>
            </a:r>
            <a:r>
              <a:rPr lang="en-US" dirty="0" smtClean="0"/>
              <a:t> reads to correct errors</a:t>
            </a:r>
          </a:p>
          <a:p>
            <a:r>
              <a:rPr lang="en-US" dirty="0" smtClean="0"/>
              <a:t>2.  Assemble </a:t>
            </a:r>
            <a:endParaRPr lang="en-US" dirty="0"/>
          </a:p>
        </p:txBody>
      </p:sp>
    </p:spTree>
    <p:extLst>
      <p:ext uri="{BB962C8B-B14F-4D97-AF65-F5344CB8AC3E}">
        <p14:creationId xmlns:p14="http://schemas.microsoft.com/office/powerpoint/2010/main" val="16774250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Assessing an assembly</a:t>
            </a:r>
          </a:p>
        </p:txBody>
      </p:sp>
      <p:sp>
        <p:nvSpPr>
          <p:cNvPr id="3" name="TextBox 2"/>
          <p:cNvSpPr txBox="1"/>
          <p:nvPr/>
        </p:nvSpPr>
        <p:spPr>
          <a:xfrm>
            <a:off x="845593" y="1742468"/>
            <a:ext cx="7277130" cy="461665"/>
          </a:xfrm>
          <a:prstGeom prst="rect">
            <a:avLst/>
          </a:prstGeom>
          <a:noFill/>
        </p:spPr>
        <p:txBody>
          <a:bodyPr wrap="square" rtlCol="0">
            <a:spAutoFit/>
          </a:bodyPr>
          <a:lstStyle/>
          <a:p>
            <a:r>
              <a:rPr lang="en-US" sz="2400" dirty="0" smtClean="0">
                <a:solidFill>
                  <a:schemeClr val="tx1">
                    <a:lumMod val="50000"/>
                  </a:schemeClr>
                </a:solidFill>
              </a:rPr>
              <a:t>50 % of genome in </a:t>
            </a:r>
            <a:r>
              <a:rPr lang="en-US" sz="2400" dirty="0" err="1" smtClean="0">
                <a:solidFill>
                  <a:schemeClr val="tx1">
                    <a:lumMod val="50000"/>
                  </a:schemeClr>
                </a:solidFill>
              </a:rPr>
              <a:t>contigs</a:t>
            </a:r>
            <a:r>
              <a:rPr lang="en-US" sz="2400" dirty="0" smtClean="0">
                <a:solidFill>
                  <a:schemeClr val="tx1">
                    <a:lumMod val="50000"/>
                  </a:schemeClr>
                </a:solidFill>
              </a:rPr>
              <a:t> longer than the N50 </a:t>
            </a:r>
            <a:r>
              <a:rPr lang="en-US" sz="2400" dirty="0" err="1" smtClean="0">
                <a:solidFill>
                  <a:schemeClr val="tx1">
                    <a:lumMod val="50000"/>
                  </a:schemeClr>
                </a:solidFill>
              </a:rPr>
              <a:t>contig</a:t>
            </a:r>
            <a:endParaRPr lang="en-US" sz="2400" dirty="0" smtClean="0">
              <a:solidFill>
                <a:schemeClr val="tx1">
                  <a:lumMod val="50000"/>
                </a:schemeClr>
              </a:solidFill>
            </a:endParaRPr>
          </a:p>
        </p:txBody>
      </p:sp>
      <p:pic>
        <p:nvPicPr>
          <p:cNvPr id="4" name="Picture 3"/>
          <p:cNvPicPr>
            <a:picLocks noChangeAspect="1"/>
          </p:cNvPicPr>
          <p:nvPr/>
        </p:nvPicPr>
        <p:blipFill>
          <a:blip r:embed="rId3"/>
          <a:stretch>
            <a:fillRect/>
          </a:stretch>
        </p:blipFill>
        <p:spPr>
          <a:xfrm>
            <a:off x="110837" y="2560356"/>
            <a:ext cx="9144000" cy="3238076"/>
          </a:xfrm>
          <a:prstGeom prst="rect">
            <a:avLst/>
          </a:prstGeom>
        </p:spPr>
      </p:pic>
      <p:sp>
        <p:nvSpPr>
          <p:cNvPr id="5" name="TextBox 4"/>
          <p:cNvSpPr txBox="1"/>
          <p:nvPr/>
        </p:nvSpPr>
        <p:spPr>
          <a:xfrm>
            <a:off x="3796146" y="994345"/>
            <a:ext cx="1773382" cy="584775"/>
          </a:xfrm>
          <a:prstGeom prst="rect">
            <a:avLst/>
          </a:prstGeom>
          <a:noFill/>
        </p:spPr>
        <p:txBody>
          <a:bodyPr wrap="square" rtlCol="0">
            <a:spAutoFit/>
          </a:bodyPr>
          <a:lstStyle/>
          <a:p>
            <a:r>
              <a:rPr lang="en-US" sz="3200" dirty="0" smtClean="0">
                <a:solidFill>
                  <a:schemeClr val="tx1">
                    <a:lumMod val="50000"/>
                  </a:schemeClr>
                </a:solidFill>
              </a:rPr>
              <a:t>N50</a:t>
            </a:r>
            <a:endParaRPr lang="en-US" sz="3200" dirty="0">
              <a:solidFill>
                <a:schemeClr val="tx1">
                  <a:lumMod val="50000"/>
                </a:schemeClr>
              </a:solidFill>
            </a:endParaRPr>
          </a:p>
        </p:txBody>
      </p:sp>
      <p:sp>
        <p:nvSpPr>
          <p:cNvPr id="6" name="TextBox 5"/>
          <p:cNvSpPr txBox="1"/>
          <p:nvPr/>
        </p:nvSpPr>
        <p:spPr>
          <a:xfrm>
            <a:off x="2590800" y="6088559"/>
            <a:ext cx="5957455" cy="769441"/>
          </a:xfrm>
          <a:prstGeom prst="rect">
            <a:avLst/>
          </a:prstGeom>
          <a:noFill/>
        </p:spPr>
        <p:txBody>
          <a:bodyPr wrap="square" rtlCol="0">
            <a:spAutoFit/>
          </a:bodyPr>
          <a:lstStyle/>
          <a:p>
            <a:r>
              <a:rPr lang="en-US" sz="4400" dirty="0" smtClean="0">
                <a:solidFill>
                  <a:schemeClr val="tx1">
                    <a:lumMod val="50000"/>
                  </a:schemeClr>
                </a:solidFill>
              </a:rPr>
              <a:t>Massively Abused!! </a:t>
            </a:r>
            <a:endParaRPr lang="en-US" sz="4400" dirty="0">
              <a:solidFill>
                <a:schemeClr val="tx1">
                  <a:lumMod val="50000"/>
                </a:schemeClr>
              </a:solidFill>
            </a:endParaRPr>
          </a:p>
        </p:txBody>
      </p:sp>
    </p:spTree>
    <p:extLst>
      <p:ext uri="{BB962C8B-B14F-4D97-AF65-F5344CB8AC3E}">
        <p14:creationId xmlns:p14="http://schemas.microsoft.com/office/powerpoint/2010/main" val="19386441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Assessing an assembly</a:t>
            </a:r>
          </a:p>
        </p:txBody>
      </p:sp>
      <p:sp>
        <p:nvSpPr>
          <p:cNvPr id="3" name="TextBox 2"/>
          <p:cNvSpPr txBox="1"/>
          <p:nvPr/>
        </p:nvSpPr>
        <p:spPr>
          <a:xfrm>
            <a:off x="845593" y="1751704"/>
            <a:ext cx="7277130" cy="830997"/>
          </a:xfrm>
          <a:prstGeom prst="rect">
            <a:avLst/>
          </a:prstGeom>
          <a:noFill/>
        </p:spPr>
        <p:txBody>
          <a:bodyPr wrap="square" rtlCol="0">
            <a:spAutoFit/>
          </a:bodyPr>
          <a:lstStyle/>
          <a:p>
            <a:pPr algn="ctr"/>
            <a:r>
              <a:rPr lang="en-US" sz="2400" dirty="0" smtClean="0">
                <a:solidFill>
                  <a:schemeClr val="tx1">
                    <a:lumMod val="50000"/>
                  </a:schemeClr>
                </a:solidFill>
              </a:rPr>
              <a:t>Allows easy </a:t>
            </a:r>
            <a:r>
              <a:rPr lang="en-US" sz="2400" dirty="0" err="1" smtClean="0">
                <a:solidFill>
                  <a:schemeClr val="tx1">
                    <a:lumMod val="50000"/>
                  </a:schemeClr>
                </a:solidFill>
              </a:rPr>
              <a:t>visualisation</a:t>
            </a:r>
            <a:r>
              <a:rPr lang="en-US" sz="2400" dirty="0" smtClean="0">
                <a:solidFill>
                  <a:schemeClr val="tx1">
                    <a:lumMod val="50000"/>
                  </a:schemeClr>
                </a:solidFill>
              </a:rPr>
              <a:t> of some graphs. Assess structure (and sanity) of the assembly</a:t>
            </a:r>
          </a:p>
        </p:txBody>
      </p:sp>
      <p:sp>
        <p:nvSpPr>
          <p:cNvPr id="5" name="TextBox 4"/>
          <p:cNvSpPr txBox="1"/>
          <p:nvPr/>
        </p:nvSpPr>
        <p:spPr>
          <a:xfrm>
            <a:off x="1496291" y="1012629"/>
            <a:ext cx="6626432" cy="584775"/>
          </a:xfrm>
          <a:prstGeom prst="rect">
            <a:avLst/>
          </a:prstGeom>
          <a:noFill/>
        </p:spPr>
        <p:txBody>
          <a:bodyPr wrap="square" rtlCol="0">
            <a:spAutoFit/>
          </a:bodyPr>
          <a:lstStyle/>
          <a:p>
            <a:r>
              <a:rPr lang="en-US" sz="3200" dirty="0" smtClean="0">
                <a:solidFill>
                  <a:schemeClr val="tx1">
                    <a:lumMod val="50000"/>
                  </a:schemeClr>
                </a:solidFill>
              </a:rPr>
              <a:t>Visual </a:t>
            </a:r>
            <a:r>
              <a:rPr lang="en-US" sz="3200" smtClean="0">
                <a:solidFill>
                  <a:schemeClr val="tx1">
                    <a:lumMod val="50000"/>
                  </a:schemeClr>
                </a:solidFill>
              </a:rPr>
              <a:t>Graph Inspection - Bandage</a:t>
            </a:r>
            <a:endParaRPr lang="en-US" sz="3200" dirty="0">
              <a:solidFill>
                <a:schemeClr val="tx1">
                  <a:lumMod val="50000"/>
                </a:schemeClr>
              </a:solidFill>
            </a:endParaRPr>
          </a:p>
        </p:txBody>
      </p:sp>
      <p:pic>
        <p:nvPicPr>
          <p:cNvPr id="7" name="Picture 6"/>
          <p:cNvPicPr>
            <a:picLocks noChangeAspect="1"/>
          </p:cNvPicPr>
          <p:nvPr/>
        </p:nvPicPr>
        <p:blipFill>
          <a:blip r:embed="rId3"/>
          <a:stretch>
            <a:fillRect/>
          </a:stretch>
        </p:blipFill>
        <p:spPr>
          <a:xfrm>
            <a:off x="1496291" y="2810391"/>
            <a:ext cx="6049818" cy="3906572"/>
          </a:xfrm>
          <a:prstGeom prst="rect">
            <a:avLst/>
          </a:prstGeom>
        </p:spPr>
      </p:pic>
    </p:spTree>
    <p:extLst>
      <p:ext uri="{BB962C8B-B14F-4D97-AF65-F5344CB8AC3E}">
        <p14:creationId xmlns:p14="http://schemas.microsoft.com/office/powerpoint/2010/main" val="15337704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Assessing an assembly</a:t>
            </a:r>
          </a:p>
        </p:txBody>
      </p:sp>
      <p:sp>
        <p:nvSpPr>
          <p:cNvPr id="3" name="TextBox 2"/>
          <p:cNvSpPr txBox="1"/>
          <p:nvPr/>
        </p:nvSpPr>
        <p:spPr>
          <a:xfrm>
            <a:off x="123839" y="830997"/>
            <a:ext cx="4608945" cy="584775"/>
          </a:xfrm>
          <a:prstGeom prst="rect">
            <a:avLst/>
          </a:prstGeom>
          <a:noFill/>
        </p:spPr>
        <p:txBody>
          <a:bodyPr wrap="square" rtlCol="0">
            <a:spAutoFit/>
          </a:bodyPr>
          <a:lstStyle/>
          <a:p>
            <a:r>
              <a:rPr lang="en-US" sz="3200" dirty="0" smtClean="0">
                <a:solidFill>
                  <a:schemeClr val="tx1">
                    <a:lumMod val="50000"/>
                  </a:schemeClr>
                </a:solidFill>
              </a:rPr>
              <a:t>Internal </a:t>
            </a:r>
            <a:r>
              <a:rPr lang="en-US" sz="3200" dirty="0" err="1" smtClean="0">
                <a:solidFill>
                  <a:schemeClr val="tx1">
                    <a:lumMod val="50000"/>
                  </a:schemeClr>
                </a:solidFill>
              </a:rPr>
              <a:t>contig</a:t>
            </a:r>
            <a:r>
              <a:rPr lang="en-US" sz="3200" dirty="0" smtClean="0">
                <a:solidFill>
                  <a:schemeClr val="tx1">
                    <a:lumMod val="50000"/>
                  </a:schemeClr>
                </a:solidFill>
              </a:rPr>
              <a:t> consistency</a:t>
            </a:r>
            <a:endParaRPr lang="en-US" sz="3200" dirty="0">
              <a:solidFill>
                <a:schemeClr val="tx1">
                  <a:lumMod val="50000"/>
                </a:schemeClr>
              </a:solidFill>
            </a:endParaRPr>
          </a:p>
        </p:txBody>
      </p:sp>
      <p:pic>
        <p:nvPicPr>
          <p:cNvPr id="5" name="Picture 4"/>
          <p:cNvPicPr>
            <a:picLocks noChangeAspect="1"/>
          </p:cNvPicPr>
          <p:nvPr/>
        </p:nvPicPr>
        <p:blipFill rotWithShape="1">
          <a:blip r:embed="rId3"/>
          <a:srcRect t="12866" b="28506"/>
          <a:stretch/>
        </p:blipFill>
        <p:spPr>
          <a:xfrm>
            <a:off x="4910104" y="1539229"/>
            <a:ext cx="4147525" cy="1756895"/>
          </a:xfrm>
          <a:prstGeom prst="rect">
            <a:avLst/>
          </a:prstGeom>
        </p:spPr>
      </p:pic>
      <p:sp>
        <p:nvSpPr>
          <p:cNvPr id="6" name="TextBox 5"/>
          <p:cNvSpPr txBox="1"/>
          <p:nvPr/>
        </p:nvSpPr>
        <p:spPr>
          <a:xfrm>
            <a:off x="516466" y="1401841"/>
            <a:ext cx="4503706" cy="1323439"/>
          </a:xfrm>
          <a:prstGeom prst="rect">
            <a:avLst/>
          </a:prstGeom>
          <a:noFill/>
        </p:spPr>
        <p:txBody>
          <a:bodyPr wrap="square" rtlCol="0">
            <a:spAutoFit/>
          </a:bodyPr>
          <a:lstStyle/>
          <a:p>
            <a:r>
              <a:rPr lang="en-US" sz="2000" dirty="0" smtClean="0">
                <a:solidFill>
                  <a:schemeClr val="tx1">
                    <a:lumMod val="50000"/>
                  </a:schemeClr>
                </a:solidFill>
              </a:rPr>
              <a:t>Align original reads to </a:t>
            </a:r>
            <a:r>
              <a:rPr lang="en-US" sz="2000" dirty="0" err="1" smtClean="0">
                <a:solidFill>
                  <a:schemeClr val="tx1">
                    <a:lumMod val="50000"/>
                  </a:schemeClr>
                </a:solidFill>
              </a:rPr>
              <a:t>contigs</a:t>
            </a:r>
            <a:r>
              <a:rPr lang="en-US" sz="2000" dirty="0" smtClean="0">
                <a:solidFill>
                  <a:schemeClr val="tx1">
                    <a:lumMod val="50000"/>
                  </a:schemeClr>
                </a:solidFill>
              </a:rPr>
              <a:t>.</a:t>
            </a:r>
          </a:p>
          <a:p>
            <a:r>
              <a:rPr lang="en-US" sz="2000" dirty="0" smtClean="0">
                <a:solidFill>
                  <a:schemeClr val="tx1">
                    <a:lumMod val="50000"/>
                  </a:schemeClr>
                </a:solidFill>
              </a:rPr>
              <a:t>Do they all align without breaks?</a:t>
            </a:r>
          </a:p>
          <a:p>
            <a:r>
              <a:rPr lang="en-US" sz="2000" dirty="0" smtClean="0">
                <a:solidFill>
                  <a:schemeClr val="tx1">
                    <a:lumMod val="50000"/>
                  </a:schemeClr>
                </a:solidFill>
              </a:rPr>
              <a:t>Is the distance between pairs consistent?</a:t>
            </a:r>
          </a:p>
          <a:p>
            <a:r>
              <a:rPr lang="en-US" sz="2000" dirty="0" smtClean="0">
                <a:solidFill>
                  <a:schemeClr val="tx1">
                    <a:lumMod val="50000"/>
                  </a:schemeClr>
                </a:solidFill>
              </a:rPr>
              <a:t>Is coverage as expected?</a:t>
            </a:r>
          </a:p>
        </p:txBody>
      </p:sp>
      <p:pic>
        <p:nvPicPr>
          <p:cNvPr id="4" name="Picture 3"/>
          <p:cNvPicPr>
            <a:picLocks noChangeAspect="1"/>
          </p:cNvPicPr>
          <p:nvPr/>
        </p:nvPicPr>
        <p:blipFill>
          <a:blip r:embed="rId4"/>
          <a:stretch>
            <a:fillRect/>
          </a:stretch>
        </p:blipFill>
        <p:spPr>
          <a:xfrm>
            <a:off x="516466" y="3692591"/>
            <a:ext cx="7947039" cy="2564218"/>
          </a:xfrm>
          <a:prstGeom prst="rect">
            <a:avLst/>
          </a:prstGeom>
        </p:spPr>
      </p:pic>
      <p:sp>
        <p:nvSpPr>
          <p:cNvPr id="7" name="TextBox 6"/>
          <p:cNvSpPr txBox="1"/>
          <p:nvPr/>
        </p:nvSpPr>
        <p:spPr>
          <a:xfrm>
            <a:off x="609599" y="3492536"/>
            <a:ext cx="4503706" cy="400110"/>
          </a:xfrm>
          <a:prstGeom prst="rect">
            <a:avLst/>
          </a:prstGeom>
          <a:noFill/>
        </p:spPr>
        <p:txBody>
          <a:bodyPr wrap="square" rtlCol="0">
            <a:spAutoFit/>
          </a:bodyPr>
          <a:lstStyle/>
          <a:p>
            <a:r>
              <a:rPr lang="en-US" sz="2000" smtClean="0">
                <a:solidFill>
                  <a:schemeClr val="tx1">
                    <a:lumMod val="50000"/>
                  </a:schemeClr>
                </a:solidFill>
              </a:rPr>
              <a:t>Savant Genome Browser</a:t>
            </a:r>
            <a:endParaRPr lang="en-US" sz="2000" dirty="0" smtClean="0">
              <a:solidFill>
                <a:schemeClr val="tx1">
                  <a:lumMod val="50000"/>
                </a:schemeClr>
              </a:solidFill>
            </a:endParaRPr>
          </a:p>
        </p:txBody>
      </p:sp>
    </p:spTree>
    <p:extLst>
      <p:ext uri="{BB962C8B-B14F-4D97-AF65-F5344CB8AC3E}">
        <p14:creationId xmlns:p14="http://schemas.microsoft.com/office/powerpoint/2010/main" val="5593525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Assessing an assembly</a:t>
            </a:r>
          </a:p>
        </p:txBody>
      </p:sp>
      <p:sp>
        <p:nvSpPr>
          <p:cNvPr id="3" name="TextBox 2"/>
          <p:cNvSpPr txBox="1"/>
          <p:nvPr/>
        </p:nvSpPr>
        <p:spPr>
          <a:xfrm>
            <a:off x="3142671" y="898740"/>
            <a:ext cx="2618509" cy="584775"/>
          </a:xfrm>
          <a:prstGeom prst="rect">
            <a:avLst/>
          </a:prstGeom>
          <a:noFill/>
        </p:spPr>
        <p:txBody>
          <a:bodyPr wrap="square" rtlCol="0">
            <a:spAutoFit/>
          </a:bodyPr>
          <a:lstStyle/>
          <a:p>
            <a:r>
              <a:rPr lang="en-US" sz="3200" smtClean="0">
                <a:solidFill>
                  <a:schemeClr val="tx1">
                    <a:lumMod val="50000"/>
                  </a:schemeClr>
                </a:solidFill>
              </a:rPr>
              <a:t>Gene Content</a:t>
            </a:r>
            <a:endParaRPr lang="en-US" sz="3200" dirty="0">
              <a:solidFill>
                <a:schemeClr val="tx1">
                  <a:lumMod val="50000"/>
                </a:schemeClr>
              </a:solidFill>
            </a:endParaRPr>
          </a:p>
        </p:txBody>
      </p:sp>
      <p:sp>
        <p:nvSpPr>
          <p:cNvPr id="6" name="TextBox 5"/>
          <p:cNvSpPr txBox="1"/>
          <p:nvPr/>
        </p:nvSpPr>
        <p:spPr>
          <a:xfrm>
            <a:off x="813360" y="1798399"/>
            <a:ext cx="7277130" cy="461665"/>
          </a:xfrm>
          <a:prstGeom prst="rect">
            <a:avLst/>
          </a:prstGeom>
          <a:noFill/>
        </p:spPr>
        <p:txBody>
          <a:bodyPr wrap="square" rtlCol="0">
            <a:spAutoFit/>
          </a:bodyPr>
          <a:lstStyle/>
          <a:p>
            <a:pPr algn="ctr"/>
            <a:r>
              <a:rPr lang="en-US" sz="2400" dirty="0" smtClean="0">
                <a:solidFill>
                  <a:schemeClr val="tx1">
                    <a:lumMod val="50000"/>
                  </a:schemeClr>
                </a:solidFill>
              </a:rPr>
              <a:t>Core Orthologues – are they all there?</a:t>
            </a:r>
          </a:p>
        </p:txBody>
      </p:sp>
      <p:sp>
        <p:nvSpPr>
          <p:cNvPr id="4" name="TextBox 3"/>
          <p:cNvSpPr txBox="1"/>
          <p:nvPr/>
        </p:nvSpPr>
        <p:spPr>
          <a:xfrm>
            <a:off x="4054763" y="3082948"/>
            <a:ext cx="3842328" cy="923330"/>
          </a:xfrm>
          <a:prstGeom prst="rect">
            <a:avLst/>
          </a:prstGeom>
          <a:noFill/>
        </p:spPr>
        <p:txBody>
          <a:bodyPr wrap="square" rtlCol="0">
            <a:spAutoFit/>
          </a:bodyPr>
          <a:lstStyle/>
          <a:p>
            <a:r>
              <a:rPr lang="en-US" dirty="0" smtClean="0">
                <a:solidFill>
                  <a:schemeClr val="tx1">
                    <a:lumMod val="50000"/>
                  </a:schemeClr>
                </a:solidFill>
              </a:rPr>
              <a:t>BUSCO – identify and quantify completeness of core orthologues per clade in an assembly </a:t>
            </a:r>
            <a:endParaRPr lang="en-US" dirty="0">
              <a:solidFill>
                <a:schemeClr val="tx1">
                  <a:lumMod val="50000"/>
                </a:schemeClr>
              </a:solidFill>
            </a:endParaRPr>
          </a:p>
        </p:txBody>
      </p:sp>
      <p:pic>
        <p:nvPicPr>
          <p:cNvPr id="7" name="Picture 6"/>
          <p:cNvPicPr>
            <a:picLocks noChangeAspect="1"/>
          </p:cNvPicPr>
          <p:nvPr/>
        </p:nvPicPr>
        <p:blipFill>
          <a:blip r:embed="rId3"/>
          <a:stretch>
            <a:fillRect/>
          </a:stretch>
        </p:blipFill>
        <p:spPr>
          <a:xfrm>
            <a:off x="77267" y="2788468"/>
            <a:ext cx="3903606" cy="3189767"/>
          </a:xfrm>
          <a:prstGeom prst="rect">
            <a:avLst/>
          </a:prstGeom>
        </p:spPr>
      </p:pic>
    </p:spTree>
    <p:extLst>
      <p:ext uri="{BB962C8B-B14F-4D97-AF65-F5344CB8AC3E}">
        <p14:creationId xmlns:p14="http://schemas.microsoft.com/office/powerpoint/2010/main" val="4927961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362456" y="2709981"/>
            <a:ext cx="7635240" cy="3950208"/>
          </a:xfrm>
          <a:prstGeom prst="rect">
            <a:avLst/>
          </a:prstGeom>
          <a:solidFill>
            <a:schemeClr val="bg2">
              <a:lumMod val="1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Annotating an </a:t>
            </a:r>
            <a:r>
              <a:rPr lang="en-US" sz="3200" dirty="0" smtClean="0">
                <a:solidFill>
                  <a:schemeClr val="bg1"/>
                </a:solidFill>
                <a:latin typeface="+mj-lt"/>
              </a:rPr>
              <a:t>assembly</a:t>
            </a:r>
          </a:p>
        </p:txBody>
      </p:sp>
      <p:sp>
        <p:nvSpPr>
          <p:cNvPr id="3" name="TextBox 2"/>
          <p:cNvSpPr txBox="1"/>
          <p:nvPr/>
        </p:nvSpPr>
        <p:spPr>
          <a:xfrm>
            <a:off x="198120" y="955655"/>
            <a:ext cx="3733800" cy="1754326"/>
          </a:xfrm>
          <a:prstGeom prst="rect">
            <a:avLst/>
          </a:prstGeom>
          <a:solidFill>
            <a:srgbClr val="FFFFFF"/>
          </a:solidFill>
        </p:spPr>
        <p:txBody>
          <a:bodyPr wrap="square" rtlCol="0">
            <a:spAutoFit/>
          </a:bodyPr>
          <a:lstStyle/>
          <a:p>
            <a:r>
              <a:rPr lang="en-US" dirty="0" smtClean="0"/>
              <a:t>The process of identifying genes</a:t>
            </a:r>
          </a:p>
          <a:p>
            <a:endParaRPr lang="en-US" dirty="0"/>
          </a:p>
          <a:p>
            <a:r>
              <a:rPr lang="en-US" dirty="0" smtClean="0"/>
              <a:t>Three main ways:</a:t>
            </a:r>
          </a:p>
          <a:p>
            <a:pPr marL="285750" indent="-285750">
              <a:buFont typeface="Arial" charset="0"/>
              <a:buChar char="•"/>
            </a:pPr>
            <a:r>
              <a:rPr lang="en-US" dirty="0"/>
              <a:t>	</a:t>
            </a:r>
            <a:r>
              <a:rPr lang="en-US" dirty="0" smtClean="0"/>
              <a:t>database</a:t>
            </a:r>
          </a:p>
          <a:p>
            <a:pPr marL="285750" indent="-285750">
              <a:buFont typeface="Arial" charset="0"/>
              <a:buChar char="•"/>
            </a:pPr>
            <a:r>
              <a:rPr lang="en-US" dirty="0"/>
              <a:t>	</a:t>
            </a:r>
            <a:r>
              <a:rPr lang="en-US" i="1" dirty="0" smtClean="0"/>
              <a:t>ab initio</a:t>
            </a:r>
          </a:p>
          <a:p>
            <a:pPr marL="285750" indent="-285750">
              <a:buFont typeface="Arial" charset="0"/>
              <a:buChar char="•"/>
            </a:pPr>
            <a:r>
              <a:rPr lang="en-US" dirty="0"/>
              <a:t>	</a:t>
            </a:r>
            <a:r>
              <a:rPr lang="en-US" dirty="0" smtClean="0"/>
              <a:t>experimental </a:t>
            </a:r>
            <a:endParaRPr lang="en-US" dirty="0"/>
          </a:p>
        </p:txBody>
      </p:sp>
      <p:pic>
        <p:nvPicPr>
          <p:cNvPr id="4" name="Picture 3"/>
          <p:cNvPicPr>
            <a:picLocks noChangeAspect="1"/>
          </p:cNvPicPr>
          <p:nvPr/>
        </p:nvPicPr>
        <p:blipFill>
          <a:blip r:embed="rId3"/>
          <a:stretch>
            <a:fillRect/>
          </a:stretch>
        </p:blipFill>
        <p:spPr>
          <a:xfrm>
            <a:off x="1280160" y="2834639"/>
            <a:ext cx="7572248" cy="3642251"/>
          </a:xfrm>
          <a:prstGeom prst="rect">
            <a:avLst/>
          </a:prstGeom>
        </p:spPr>
      </p:pic>
    </p:spTree>
    <p:extLst>
      <p:ext uri="{BB962C8B-B14F-4D97-AF65-F5344CB8AC3E}">
        <p14:creationId xmlns:p14="http://schemas.microsoft.com/office/powerpoint/2010/main" val="466013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nrmicro2088-f1"/>
          <p:cNvPicPr>
            <a:picLocks noChangeAspect="1" noChangeArrowheads="1"/>
          </p:cNvPicPr>
          <p:nvPr/>
        </p:nvPicPr>
        <p:blipFill rotWithShape="1">
          <a:blip r:embed="rId3">
            <a:extLst>
              <a:ext uri="{28A0092B-C50C-407E-A947-70E740481C1C}">
                <a14:useLocalDpi xmlns:a14="http://schemas.microsoft.com/office/drawing/2010/main" val="0"/>
              </a:ext>
            </a:extLst>
          </a:blip>
          <a:srcRect l="23469" t="44622" r="14869" b="40596"/>
          <a:stretch/>
        </p:blipFill>
        <p:spPr bwMode="auto">
          <a:xfrm>
            <a:off x="2265342" y="2309092"/>
            <a:ext cx="6697676" cy="155170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6" descr="nrmicro2088-f1"/>
          <p:cNvPicPr>
            <a:picLocks noChangeAspect="1" noChangeArrowheads="1"/>
          </p:cNvPicPr>
          <p:nvPr/>
        </p:nvPicPr>
        <p:blipFill rotWithShape="1">
          <a:blip r:embed="rId3">
            <a:extLst>
              <a:ext uri="{28A0092B-C50C-407E-A947-70E740481C1C}">
                <a14:useLocalDpi xmlns:a14="http://schemas.microsoft.com/office/drawing/2010/main" val="0"/>
              </a:ext>
            </a:extLst>
          </a:blip>
          <a:srcRect l="23491" t="76595" r="10107" b="6926"/>
          <a:stretch/>
        </p:blipFill>
        <p:spPr bwMode="auto">
          <a:xfrm>
            <a:off x="2489200" y="4657588"/>
            <a:ext cx="6459488" cy="154924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0" y="0"/>
            <a:ext cx="9144000" cy="738664"/>
          </a:xfrm>
          <a:prstGeom prst="rect">
            <a:avLst/>
          </a:prstGeom>
          <a:solidFill>
            <a:schemeClr val="tx1">
              <a:lumMod val="50000"/>
              <a:alpha val="56000"/>
            </a:schemeClr>
          </a:solidFill>
        </p:spPr>
        <p:txBody>
          <a:bodyPr wrap="square" rtlCol="0">
            <a:spAutoFit/>
          </a:bodyPr>
          <a:lstStyle/>
          <a:p>
            <a:pPr algn="ctr">
              <a:lnSpc>
                <a:spcPct val="150000"/>
              </a:lnSpc>
            </a:pPr>
            <a:r>
              <a:rPr lang="en-US" sz="2800" dirty="0" smtClean="0">
                <a:solidFill>
                  <a:schemeClr val="bg1"/>
                </a:solidFill>
                <a:latin typeface="+mj-lt"/>
              </a:rPr>
              <a:t>Sequencing</a:t>
            </a:r>
            <a:endParaRPr lang="en-US" sz="2800" dirty="0">
              <a:solidFill>
                <a:schemeClr val="bg1"/>
              </a:solidFill>
              <a:latin typeface="+mj-lt"/>
            </a:endParaRPr>
          </a:p>
        </p:txBody>
      </p:sp>
      <p:sp>
        <p:nvSpPr>
          <p:cNvPr id="2" name="TextBox 1"/>
          <p:cNvSpPr txBox="1"/>
          <p:nvPr/>
        </p:nvSpPr>
        <p:spPr>
          <a:xfrm>
            <a:off x="397163" y="1136073"/>
            <a:ext cx="2669309" cy="923330"/>
          </a:xfrm>
          <a:prstGeom prst="rect">
            <a:avLst/>
          </a:prstGeom>
          <a:noFill/>
        </p:spPr>
        <p:txBody>
          <a:bodyPr wrap="square" rtlCol="0">
            <a:spAutoFit/>
          </a:bodyPr>
          <a:lstStyle/>
          <a:p>
            <a:r>
              <a:rPr lang="en-US" dirty="0" smtClean="0">
                <a:solidFill>
                  <a:schemeClr val="tx1">
                    <a:lumMod val="50000"/>
                  </a:schemeClr>
                </a:solidFill>
              </a:rPr>
              <a:t>Two major kinds</a:t>
            </a:r>
          </a:p>
          <a:p>
            <a:r>
              <a:rPr lang="en-US" dirty="0">
                <a:solidFill>
                  <a:schemeClr val="tx1">
                    <a:lumMod val="50000"/>
                  </a:schemeClr>
                </a:solidFill>
              </a:rPr>
              <a:t>	</a:t>
            </a:r>
            <a:r>
              <a:rPr lang="en-US" dirty="0" smtClean="0">
                <a:solidFill>
                  <a:schemeClr val="tx1">
                    <a:lumMod val="50000"/>
                  </a:schemeClr>
                </a:solidFill>
              </a:rPr>
              <a:t>- Illumina</a:t>
            </a:r>
          </a:p>
          <a:p>
            <a:r>
              <a:rPr lang="en-US" dirty="0">
                <a:solidFill>
                  <a:schemeClr val="tx1">
                    <a:lumMod val="50000"/>
                  </a:schemeClr>
                </a:solidFill>
              </a:rPr>
              <a:t>	</a:t>
            </a:r>
            <a:r>
              <a:rPr lang="en-US" dirty="0" smtClean="0">
                <a:solidFill>
                  <a:schemeClr val="tx1">
                    <a:lumMod val="50000"/>
                  </a:schemeClr>
                </a:solidFill>
              </a:rPr>
              <a:t>- Pacific </a:t>
            </a:r>
            <a:r>
              <a:rPr lang="en-US" dirty="0" err="1" smtClean="0">
                <a:solidFill>
                  <a:schemeClr val="tx1">
                    <a:lumMod val="50000"/>
                  </a:schemeClr>
                </a:solidFill>
              </a:rPr>
              <a:t>BioSciences</a:t>
            </a:r>
            <a:endParaRPr lang="en-US" dirty="0">
              <a:solidFill>
                <a:schemeClr val="tx1">
                  <a:lumMod val="50000"/>
                </a:schemeClr>
              </a:solidFill>
            </a:endParaRPr>
          </a:p>
        </p:txBody>
      </p:sp>
      <p:sp>
        <p:nvSpPr>
          <p:cNvPr id="5" name="TextBox 4"/>
          <p:cNvSpPr txBox="1"/>
          <p:nvPr/>
        </p:nvSpPr>
        <p:spPr>
          <a:xfrm>
            <a:off x="147781" y="2722479"/>
            <a:ext cx="2512291" cy="646331"/>
          </a:xfrm>
          <a:prstGeom prst="rect">
            <a:avLst/>
          </a:prstGeom>
          <a:noFill/>
        </p:spPr>
        <p:txBody>
          <a:bodyPr wrap="square" rtlCol="0">
            <a:spAutoFit/>
          </a:bodyPr>
          <a:lstStyle/>
          <a:p>
            <a:r>
              <a:rPr lang="en-US" dirty="0" smtClean="0"/>
              <a:t>Illumina</a:t>
            </a:r>
          </a:p>
          <a:p>
            <a:r>
              <a:rPr lang="en-US" dirty="0" smtClean="0"/>
              <a:t>Sequence by Synthesis</a:t>
            </a:r>
            <a:endParaRPr lang="en-US" dirty="0"/>
          </a:p>
        </p:txBody>
      </p:sp>
      <p:sp>
        <p:nvSpPr>
          <p:cNvPr id="7" name="TextBox 6"/>
          <p:cNvSpPr txBox="1"/>
          <p:nvPr/>
        </p:nvSpPr>
        <p:spPr>
          <a:xfrm>
            <a:off x="147781" y="4546661"/>
            <a:ext cx="2755173" cy="646331"/>
          </a:xfrm>
          <a:prstGeom prst="rect">
            <a:avLst/>
          </a:prstGeom>
          <a:noFill/>
        </p:spPr>
        <p:txBody>
          <a:bodyPr wrap="square" rtlCol="0">
            <a:spAutoFit/>
          </a:bodyPr>
          <a:lstStyle/>
          <a:p>
            <a:r>
              <a:rPr lang="en-US" dirty="0" err="1" smtClean="0"/>
              <a:t>PacBio</a:t>
            </a:r>
            <a:endParaRPr lang="en-US" dirty="0" smtClean="0"/>
          </a:p>
          <a:p>
            <a:r>
              <a:rPr lang="en-US" dirty="0" smtClean="0"/>
              <a:t>Single Molecule Real Time</a:t>
            </a:r>
            <a:endParaRPr lang="en-US" dirty="0"/>
          </a:p>
        </p:txBody>
      </p:sp>
    </p:spTree>
    <p:extLst>
      <p:ext uri="{BB962C8B-B14F-4D97-AF65-F5344CB8AC3E}">
        <p14:creationId xmlns:p14="http://schemas.microsoft.com/office/powerpoint/2010/main" val="164799861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4008" y="1837944"/>
            <a:ext cx="8979408" cy="4934903"/>
          </a:xfrm>
          <a:prstGeom prst="rect">
            <a:avLst/>
          </a:prstGeom>
          <a:solidFill>
            <a:schemeClr val="bg2">
              <a:lumMod val="1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Annotating an </a:t>
            </a:r>
            <a:r>
              <a:rPr lang="en-US" sz="3200" dirty="0" smtClean="0">
                <a:solidFill>
                  <a:schemeClr val="bg1"/>
                </a:solidFill>
                <a:latin typeface="+mj-lt"/>
              </a:rPr>
              <a:t>assembly</a:t>
            </a:r>
          </a:p>
        </p:txBody>
      </p:sp>
      <p:sp>
        <p:nvSpPr>
          <p:cNvPr id="3" name="TextBox 2"/>
          <p:cNvSpPr txBox="1"/>
          <p:nvPr/>
        </p:nvSpPr>
        <p:spPr>
          <a:xfrm>
            <a:off x="256032" y="969264"/>
            <a:ext cx="2487168" cy="646331"/>
          </a:xfrm>
          <a:prstGeom prst="rect">
            <a:avLst/>
          </a:prstGeom>
          <a:noFill/>
        </p:spPr>
        <p:txBody>
          <a:bodyPr wrap="square" rtlCol="0">
            <a:spAutoFit/>
          </a:bodyPr>
          <a:lstStyle/>
          <a:p>
            <a:r>
              <a:rPr lang="en-US" sz="3600" i="1" dirty="0"/>
              <a:t>a</a:t>
            </a:r>
            <a:r>
              <a:rPr lang="en-US" sz="3600" i="1" dirty="0" smtClean="0"/>
              <a:t>b initio</a:t>
            </a:r>
            <a:endParaRPr lang="en-US" sz="3600" i="1" dirty="0"/>
          </a:p>
        </p:txBody>
      </p:sp>
      <p:pic>
        <p:nvPicPr>
          <p:cNvPr id="4" name="Picture 3"/>
          <p:cNvPicPr>
            <a:picLocks noChangeAspect="1"/>
          </p:cNvPicPr>
          <p:nvPr/>
        </p:nvPicPr>
        <p:blipFill>
          <a:blip r:embed="rId3"/>
          <a:stretch>
            <a:fillRect/>
          </a:stretch>
        </p:blipFill>
        <p:spPr>
          <a:xfrm>
            <a:off x="621792" y="1977477"/>
            <a:ext cx="8028432" cy="4433488"/>
          </a:xfrm>
          <a:prstGeom prst="rect">
            <a:avLst/>
          </a:prstGeom>
        </p:spPr>
      </p:pic>
    </p:spTree>
    <p:extLst>
      <p:ext uri="{BB962C8B-B14F-4D97-AF65-F5344CB8AC3E}">
        <p14:creationId xmlns:p14="http://schemas.microsoft.com/office/powerpoint/2010/main" val="18438617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Annotating an </a:t>
            </a:r>
            <a:r>
              <a:rPr lang="en-US" sz="3200" dirty="0" smtClean="0">
                <a:solidFill>
                  <a:schemeClr val="bg1"/>
                </a:solidFill>
                <a:latin typeface="+mj-lt"/>
              </a:rPr>
              <a:t>assembly</a:t>
            </a:r>
          </a:p>
        </p:txBody>
      </p:sp>
      <p:sp>
        <p:nvSpPr>
          <p:cNvPr id="3" name="TextBox 2"/>
          <p:cNvSpPr txBox="1"/>
          <p:nvPr/>
        </p:nvSpPr>
        <p:spPr>
          <a:xfrm>
            <a:off x="1335024" y="1353312"/>
            <a:ext cx="4443984" cy="2677656"/>
          </a:xfrm>
          <a:prstGeom prst="rect">
            <a:avLst/>
          </a:prstGeom>
          <a:noFill/>
        </p:spPr>
        <p:txBody>
          <a:bodyPr wrap="square" rtlCol="0">
            <a:spAutoFit/>
          </a:bodyPr>
          <a:lstStyle/>
          <a:p>
            <a:r>
              <a:rPr lang="en-US" sz="2400" dirty="0" smtClean="0"/>
              <a:t>Gene prediction programs</a:t>
            </a:r>
          </a:p>
          <a:p>
            <a:r>
              <a:rPr lang="en-US" sz="2400" dirty="0"/>
              <a:t>	</a:t>
            </a:r>
            <a:r>
              <a:rPr lang="en-US" sz="2400" dirty="0" smtClean="0"/>
              <a:t>Augustus</a:t>
            </a:r>
          </a:p>
          <a:p>
            <a:r>
              <a:rPr lang="en-US" sz="2400" dirty="0"/>
              <a:t>	</a:t>
            </a:r>
            <a:r>
              <a:rPr lang="en-US" sz="2400" dirty="0" smtClean="0"/>
              <a:t>GENEID</a:t>
            </a:r>
          </a:p>
          <a:p>
            <a:r>
              <a:rPr lang="en-US" sz="2400" dirty="0"/>
              <a:t>	</a:t>
            </a:r>
            <a:r>
              <a:rPr lang="en-US" sz="2400" dirty="0" err="1" smtClean="0"/>
              <a:t>GeneMark</a:t>
            </a:r>
            <a:endParaRPr lang="en-US" sz="2400" dirty="0" smtClean="0"/>
          </a:p>
          <a:p>
            <a:r>
              <a:rPr lang="en-US" sz="2400" dirty="0"/>
              <a:t>	</a:t>
            </a:r>
            <a:r>
              <a:rPr lang="en-US" sz="2400" dirty="0" smtClean="0"/>
              <a:t>FGENESH</a:t>
            </a:r>
          </a:p>
          <a:p>
            <a:r>
              <a:rPr lang="en-US" sz="2400" dirty="0" smtClean="0"/>
              <a:t>	GLIMMER</a:t>
            </a:r>
          </a:p>
          <a:p>
            <a:r>
              <a:rPr lang="en-US" sz="2400" dirty="0"/>
              <a:t>	</a:t>
            </a:r>
            <a:r>
              <a:rPr lang="en-US" sz="2400" dirty="0" smtClean="0"/>
              <a:t>SNAP</a:t>
            </a:r>
            <a:r>
              <a:rPr lang="is-IS" sz="2400" dirty="0" smtClean="0"/>
              <a:t>… </a:t>
            </a:r>
            <a:endParaRPr lang="en-US" sz="2400" dirty="0"/>
          </a:p>
        </p:txBody>
      </p:sp>
      <p:sp>
        <p:nvSpPr>
          <p:cNvPr id="4" name="TextBox 3"/>
          <p:cNvSpPr txBox="1"/>
          <p:nvPr/>
        </p:nvSpPr>
        <p:spPr>
          <a:xfrm>
            <a:off x="1335024" y="4553283"/>
            <a:ext cx="4690872" cy="1200329"/>
          </a:xfrm>
          <a:prstGeom prst="rect">
            <a:avLst/>
          </a:prstGeom>
          <a:noFill/>
        </p:spPr>
        <p:txBody>
          <a:bodyPr wrap="square" rtlCol="0">
            <a:spAutoFit/>
          </a:bodyPr>
          <a:lstStyle/>
          <a:p>
            <a:r>
              <a:rPr lang="en-US" sz="2400" dirty="0" smtClean="0"/>
              <a:t>Gene prediction pipelines</a:t>
            </a:r>
          </a:p>
          <a:p>
            <a:r>
              <a:rPr lang="en-US" sz="2400" dirty="0"/>
              <a:t>	</a:t>
            </a:r>
            <a:r>
              <a:rPr lang="en-US" sz="2400" dirty="0" smtClean="0"/>
              <a:t>MAKER 2 / MAKER P</a:t>
            </a:r>
          </a:p>
          <a:p>
            <a:r>
              <a:rPr lang="en-US" sz="2400" dirty="0" smtClean="0"/>
              <a:t>	PROKKA</a:t>
            </a:r>
            <a:endParaRPr lang="en-US" sz="2400" dirty="0"/>
          </a:p>
        </p:txBody>
      </p:sp>
    </p:spTree>
    <p:extLst>
      <p:ext uri="{BB962C8B-B14F-4D97-AF65-F5344CB8AC3E}">
        <p14:creationId xmlns:p14="http://schemas.microsoft.com/office/powerpoint/2010/main" val="20366929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830996"/>
            <a:ext cx="9144000" cy="6027003"/>
          </a:xfrm>
          <a:prstGeom prst="rect">
            <a:avLst/>
          </a:prstGeom>
        </p:spPr>
      </p:pic>
      <p:sp>
        <p:nvSpPr>
          <p:cNvPr id="3" name="TextBox 2"/>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No big red buttons in bioinformatics</a:t>
            </a:r>
            <a:endParaRPr lang="en-US" sz="3200" dirty="0" smtClean="0">
              <a:solidFill>
                <a:schemeClr val="bg1"/>
              </a:solidFill>
              <a:latin typeface="+mj-lt"/>
            </a:endParaRPr>
          </a:p>
        </p:txBody>
      </p:sp>
    </p:spTree>
    <p:extLst>
      <p:ext uri="{BB962C8B-B14F-4D97-AF65-F5344CB8AC3E}">
        <p14:creationId xmlns:p14="http://schemas.microsoft.com/office/powerpoint/2010/main" val="14374774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Acknowledgements</a:t>
            </a:r>
          </a:p>
        </p:txBody>
      </p:sp>
      <p:sp>
        <p:nvSpPr>
          <p:cNvPr id="4" name="TextBox 3"/>
          <p:cNvSpPr txBox="1"/>
          <p:nvPr/>
        </p:nvSpPr>
        <p:spPr>
          <a:xfrm>
            <a:off x="341745" y="1291094"/>
            <a:ext cx="2521528" cy="369332"/>
          </a:xfrm>
          <a:prstGeom prst="rect">
            <a:avLst/>
          </a:prstGeom>
          <a:noFill/>
        </p:spPr>
        <p:txBody>
          <a:bodyPr wrap="square" rtlCol="0">
            <a:spAutoFit/>
          </a:bodyPr>
          <a:lstStyle/>
          <a:p>
            <a:r>
              <a:rPr lang="en-US" smtClean="0">
                <a:solidFill>
                  <a:schemeClr val="tx1">
                    <a:lumMod val="50000"/>
                  </a:schemeClr>
                </a:solidFill>
              </a:rPr>
              <a:t>Michael Schatz @ CSHL</a:t>
            </a:r>
            <a:endParaRPr lang="en-US" dirty="0">
              <a:solidFill>
                <a:schemeClr val="tx1">
                  <a:lumMod val="50000"/>
                </a:schemeClr>
              </a:solidFill>
            </a:endParaRPr>
          </a:p>
        </p:txBody>
      </p:sp>
      <p:sp>
        <p:nvSpPr>
          <p:cNvPr id="8" name="TextBox 7"/>
          <p:cNvSpPr txBox="1"/>
          <p:nvPr/>
        </p:nvSpPr>
        <p:spPr>
          <a:xfrm>
            <a:off x="341745" y="2055868"/>
            <a:ext cx="4516582" cy="923330"/>
          </a:xfrm>
          <a:prstGeom prst="rect">
            <a:avLst/>
          </a:prstGeom>
          <a:noFill/>
        </p:spPr>
        <p:txBody>
          <a:bodyPr wrap="square" rtlCol="0">
            <a:spAutoFit/>
          </a:bodyPr>
          <a:lstStyle/>
          <a:p>
            <a:r>
              <a:rPr lang="en-US" smtClean="0">
                <a:solidFill>
                  <a:schemeClr val="tx1">
                    <a:lumMod val="50000"/>
                  </a:schemeClr>
                </a:solidFill>
              </a:rPr>
              <a:t>References and slides</a:t>
            </a:r>
            <a:endParaRPr lang="en-US" dirty="0" smtClean="0">
              <a:solidFill>
                <a:schemeClr val="tx1">
                  <a:lumMod val="50000"/>
                </a:schemeClr>
              </a:solidFill>
            </a:endParaRPr>
          </a:p>
          <a:p>
            <a:endParaRPr lang="en-US" dirty="0">
              <a:solidFill>
                <a:schemeClr val="tx1">
                  <a:lumMod val="50000"/>
                </a:schemeClr>
              </a:solidFill>
            </a:endParaRPr>
          </a:p>
          <a:p>
            <a:r>
              <a:rPr lang="en-US" dirty="0" smtClean="0">
                <a:solidFill>
                  <a:schemeClr val="tx1">
                    <a:lumMod val="50000"/>
                  </a:schemeClr>
                </a:solidFill>
              </a:rPr>
              <a:t>https://</a:t>
            </a:r>
            <a:r>
              <a:rPr lang="en-US" dirty="0" err="1" smtClean="0">
                <a:solidFill>
                  <a:schemeClr val="tx1">
                    <a:lumMod val="50000"/>
                  </a:schemeClr>
                </a:solidFill>
              </a:rPr>
              <a:t>github.com</a:t>
            </a:r>
            <a:r>
              <a:rPr lang="en-US" dirty="0" smtClean="0">
                <a:solidFill>
                  <a:schemeClr val="tx1">
                    <a:lumMod val="50000"/>
                  </a:schemeClr>
                </a:solidFill>
              </a:rPr>
              <a:t>/</a:t>
            </a:r>
            <a:r>
              <a:rPr lang="en-US" dirty="0" err="1" smtClean="0">
                <a:solidFill>
                  <a:schemeClr val="tx1">
                    <a:lumMod val="50000"/>
                  </a:schemeClr>
                </a:solidFill>
              </a:rPr>
              <a:t>danmaclean</a:t>
            </a:r>
            <a:r>
              <a:rPr lang="en-US" dirty="0" smtClean="0">
                <a:solidFill>
                  <a:schemeClr val="tx1">
                    <a:lumMod val="50000"/>
                  </a:schemeClr>
                </a:solidFill>
              </a:rPr>
              <a:t>/</a:t>
            </a:r>
            <a:r>
              <a:rPr lang="en-US" dirty="0" err="1" smtClean="0">
                <a:solidFill>
                  <a:schemeClr val="tx1">
                    <a:lumMod val="50000"/>
                  </a:schemeClr>
                </a:solidFill>
              </a:rPr>
              <a:t>mpmi_training</a:t>
            </a:r>
            <a:endParaRPr lang="en-US" dirty="0">
              <a:solidFill>
                <a:schemeClr val="tx1">
                  <a:lumMod val="50000"/>
                </a:schemeClr>
              </a:solidFill>
            </a:endParaRPr>
          </a:p>
        </p:txBody>
      </p:sp>
    </p:spTree>
    <p:extLst>
      <p:ext uri="{BB962C8B-B14F-4D97-AF65-F5344CB8AC3E}">
        <p14:creationId xmlns:p14="http://schemas.microsoft.com/office/powerpoint/2010/main" val="13320766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Paired-end and Mate Paired Reads</a:t>
            </a:r>
          </a:p>
        </p:txBody>
      </p:sp>
      <p:sp>
        <p:nvSpPr>
          <p:cNvPr id="10" name="TextBox 9"/>
          <p:cNvSpPr txBox="1"/>
          <p:nvPr/>
        </p:nvSpPr>
        <p:spPr>
          <a:xfrm>
            <a:off x="439192" y="1047539"/>
            <a:ext cx="3227644" cy="923330"/>
          </a:xfrm>
          <a:prstGeom prst="rect">
            <a:avLst/>
          </a:prstGeom>
          <a:noFill/>
        </p:spPr>
        <p:txBody>
          <a:bodyPr wrap="square" rtlCol="0">
            <a:spAutoFit/>
          </a:bodyPr>
          <a:lstStyle/>
          <a:p>
            <a:r>
              <a:rPr lang="en-US" dirty="0" smtClean="0">
                <a:solidFill>
                  <a:schemeClr val="tx1">
                    <a:lumMod val="50000"/>
                  </a:schemeClr>
                </a:solidFill>
              </a:rPr>
              <a:t>Paired End</a:t>
            </a:r>
          </a:p>
          <a:p>
            <a:r>
              <a:rPr lang="en-US" dirty="0" smtClean="0">
                <a:solidFill>
                  <a:schemeClr val="tx1">
                    <a:lumMod val="50000"/>
                  </a:schemeClr>
                </a:solidFill>
              </a:rPr>
              <a:t>Read both ends of the molecule</a:t>
            </a:r>
          </a:p>
          <a:p>
            <a:r>
              <a:rPr lang="en-US" dirty="0" smtClean="0">
                <a:solidFill>
                  <a:schemeClr val="tx1">
                    <a:lumMod val="50000"/>
                  </a:schemeClr>
                </a:solidFill>
              </a:rPr>
              <a:t>Separated by ~ 500 </a:t>
            </a:r>
            <a:r>
              <a:rPr lang="en-US" dirty="0" err="1" smtClean="0">
                <a:solidFill>
                  <a:schemeClr val="tx1">
                    <a:lumMod val="50000"/>
                  </a:schemeClr>
                </a:solidFill>
              </a:rPr>
              <a:t>bp</a:t>
            </a:r>
            <a:endParaRPr lang="en-US" dirty="0" smtClean="0">
              <a:solidFill>
                <a:schemeClr val="tx1">
                  <a:lumMod val="50000"/>
                </a:schemeClr>
              </a:solidFill>
            </a:endParaRPr>
          </a:p>
        </p:txBody>
      </p:sp>
      <p:cxnSp>
        <p:nvCxnSpPr>
          <p:cNvPr id="4" name="Straight Connector 3"/>
          <p:cNvCxnSpPr/>
          <p:nvPr/>
        </p:nvCxnSpPr>
        <p:spPr>
          <a:xfrm>
            <a:off x="979055" y="2586182"/>
            <a:ext cx="6761018" cy="18473"/>
          </a:xfrm>
          <a:prstGeom prst="line">
            <a:avLst/>
          </a:prstGeom>
        </p:spPr>
        <p:style>
          <a:lnRef idx="2">
            <a:schemeClr val="accent1"/>
          </a:lnRef>
          <a:fillRef idx="0">
            <a:schemeClr val="accent1"/>
          </a:fillRef>
          <a:effectRef idx="1">
            <a:schemeClr val="accent1"/>
          </a:effectRef>
          <a:fontRef idx="minor">
            <a:schemeClr val="tx1"/>
          </a:fontRef>
        </p:style>
      </p:cxnSp>
      <p:pic>
        <p:nvPicPr>
          <p:cNvPr id="5" name="Picture 4"/>
          <p:cNvPicPr>
            <a:picLocks noChangeAspect="1"/>
          </p:cNvPicPr>
          <p:nvPr/>
        </p:nvPicPr>
        <p:blipFill rotWithShape="1">
          <a:blip r:embed="rId3"/>
          <a:srcRect t="1159"/>
          <a:stretch/>
        </p:blipFill>
        <p:spPr>
          <a:xfrm>
            <a:off x="439192" y="4124036"/>
            <a:ext cx="7523574" cy="2733964"/>
          </a:xfrm>
          <a:prstGeom prst="rect">
            <a:avLst/>
          </a:prstGeom>
        </p:spPr>
      </p:pic>
      <p:sp>
        <p:nvSpPr>
          <p:cNvPr id="8" name="TextBox 7"/>
          <p:cNvSpPr txBox="1"/>
          <p:nvPr/>
        </p:nvSpPr>
        <p:spPr>
          <a:xfrm>
            <a:off x="540792" y="2965691"/>
            <a:ext cx="3920372" cy="923330"/>
          </a:xfrm>
          <a:prstGeom prst="rect">
            <a:avLst/>
          </a:prstGeom>
          <a:noFill/>
        </p:spPr>
        <p:txBody>
          <a:bodyPr wrap="square" rtlCol="0">
            <a:spAutoFit/>
          </a:bodyPr>
          <a:lstStyle/>
          <a:p>
            <a:r>
              <a:rPr lang="en-US" dirty="0" smtClean="0">
                <a:solidFill>
                  <a:schemeClr val="tx1">
                    <a:lumMod val="50000"/>
                  </a:schemeClr>
                </a:solidFill>
              </a:rPr>
              <a:t>Mate Pair</a:t>
            </a:r>
          </a:p>
          <a:p>
            <a:r>
              <a:rPr lang="en-US" dirty="0" smtClean="0">
                <a:solidFill>
                  <a:schemeClr val="tx1">
                    <a:lumMod val="50000"/>
                  </a:schemeClr>
                </a:solidFill>
              </a:rPr>
              <a:t>Circularize long molecules (1-10kbp)</a:t>
            </a:r>
          </a:p>
          <a:p>
            <a:r>
              <a:rPr lang="en-US" dirty="0" smtClean="0">
                <a:solidFill>
                  <a:schemeClr val="tx1">
                    <a:lumMod val="50000"/>
                  </a:schemeClr>
                </a:solidFill>
              </a:rPr>
              <a:t>Shear into fragments then sequence</a:t>
            </a:r>
          </a:p>
        </p:txBody>
      </p:sp>
      <p:cxnSp>
        <p:nvCxnSpPr>
          <p:cNvPr id="7" name="Straight Arrow Connector 6"/>
          <p:cNvCxnSpPr/>
          <p:nvPr/>
        </p:nvCxnSpPr>
        <p:spPr>
          <a:xfrm flipV="1">
            <a:off x="979055" y="2336801"/>
            <a:ext cx="1773381" cy="13577"/>
          </a:xfrm>
          <a:prstGeom prst="straightConnector1">
            <a:avLst/>
          </a:prstGeom>
          <a:ln w="44450">
            <a:tailEnd type="triangle"/>
          </a:ln>
        </p:spPr>
        <p:style>
          <a:lnRef idx="2">
            <a:schemeClr val="accent4"/>
          </a:lnRef>
          <a:fillRef idx="0">
            <a:schemeClr val="accent4"/>
          </a:fillRef>
          <a:effectRef idx="1">
            <a:schemeClr val="accent4"/>
          </a:effectRef>
          <a:fontRef idx="minor">
            <a:schemeClr val="tx1"/>
          </a:fontRef>
        </p:style>
      </p:cxnSp>
      <p:cxnSp>
        <p:nvCxnSpPr>
          <p:cNvPr id="12" name="Straight Arrow Connector 11"/>
          <p:cNvCxnSpPr/>
          <p:nvPr/>
        </p:nvCxnSpPr>
        <p:spPr>
          <a:xfrm flipH="1" flipV="1">
            <a:off x="5781964" y="2275131"/>
            <a:ext cx="1958110" cy="6790"/>
          </a:xfrm>
          <a:prstGeom prst="straightConnector1">
            <a:avLst/>
          </a:prstGeom>
          <a:ln w="44450">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3885131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Brief sequence comparison</a:t>
            </a:r>
          </a:p>
        </p:txBody>
      </p:sp>
      <p:graphicFrame>
        <p:nvGraphicFramePr>
          <p:cNvPr id="3" name="Table 2"/>
          <p:cNvGraphicFramePr>
            <a:graphicFrameLocks noGrp="1"/>
          </p:cNvGraphicFramePr>
          <p:nvPr>
            <p:extLst>
              <p:ext uri="{D42A27DB-BD31-4B8C-83A1-F6EECF244321}">
                <p14:modId xmlns:p14="http://schemas.microsoft.com/office/powerpoint/2010/main" val="1766163390"/>
              </p:ext>
            </p:extLst>
          </p:nvPr>
        </p:nvGraphicFramePr>
        <p:xfrm>
          <a:off x="1524000" y="2043545"/>
          <a:ext cx="6096000" cy="1483360"/>
        </p:xfrm>
        <a:graphic>
          <a:graphicData uri="http://schemas.openxmlformats.org/drawingml/2006/table">
            <a:tbl>
              <a:tblPr firstRow="1" bandRow="1">
                <a:tableStyleId>{5C22544A-7EE6-4342-B048-85BDC9FD1C3A}</a:tableStyleId>
              </a:tblPr>
              <a:tblGrid>
                <a:gridCol w="2032000"/>
                <a:gridCol w="2032000"/>
                <a:gridCol w="2032000"/>
              </a:tblGrid>
              <a:tr h="370840">
                <a:tc>
                  <a:txBody>
                    <a:bodyPr/>
                    <a:lstStyle/>
                    <a:p>
                      <a:endParaRPr lang="en-US" dirty="0"/>
                    </a:p>
                  </a:txBody>
                  <a:tcPr/>
                </a:tc>
                <a:tc>
                  <a:txBody>
                    <a:bodyPr/>
                    <a:lstStyle/>
                    <a:p>
                      <a:r>
                        <a:rPr lang="en-US" dirty="0" smtClean="0"/>
                        <a:t>Illumina</a:t>
                      </a:r>
                      <a:endParaRPr lang="en-US" dirty="0"/>
                    </a:p>
                  </a:txBody>
                  <a:tcPr/>
                </a:tc>
                <a:tc>
                  <a:txBody>
                    <a:bodyPr/>
                    <a:lstStyle/>
                    <a:p>
                      <a:r>
                        <a:rPr lang="en-US" dirty="0" err="1" smtClean="0"/>
                        <a:t>PacBio</a:t>
                      </a:r>
                      <a:endParaRPr lang="en-US" dirty="0"/>
                    </a:p>
                  </a:txBody>
                  <a:tcPr/>
                </a:tc>
              </a:tr>
              <a:tr h="370840">
                <a:tc>
                  <a:txBody>
                    <a:bodyPr/>
                    <a:lstStyle/>
                    <a:p>
                      <a:r>
                        <a:rPr lang="en-US" dirty="0" smtClean="0"/>
                        <a:t>Length</a:t>
                      </a:r>
                      <a:endParaRPr lang="en-US" dirty="0"/>
                    </a:p>
                  </a:txBody>
                  <a:tcPr/>
                </a:tc>
                <a:tc>
                  <a:txBody>
                    <a:bodyPr/>
                    <a:lstStyle/>
                    <a:p>
                      <a:r>
                        <a:rPr lang="en-US" dirty="0" smtClean="0"/>
                        <a:t>&lt;300bp</a:t>
                      </a:r>
                      <a:endParaRPr lang="en-US" dirty="0"/>
                    </a:p>
                  </a:txBody>
                  <a:tcPr/>
                </a:tc>
                <a:tc>
                  <a:txBody>
                    <a:bodyPr/>
                    <a:lstStyle/>
                    <a:p>
                      <a:r>
                        <a:rPr lang="en-US" dirty="0" smtClean="0"/>
                        <a:t>&lt;10kb</a:t>
                      </a:r>
                      <a:endParaRPr lang="en-US" dirty="0"/>
                    </a:p>
                  </a:txBody>
                  <a:tcPr/>
                </a:tc>
              </a:tr>
              <a:tr h="370840">
                <a:tc>
                  <a:txBody>
                    <a:bodyPr/>
                    <a:lstStyle/>
                    <a:p>
                      <a:r>
                        <a:rPr lang="en-US" dirty="0" smtClean="0"/>
                        <a:t>Reads per</a:t>
                      </a:r>
                      <a:r>
                        <a:rPr lang="en-US" baseline="0" dirty="0" smtClean="0"/>
                        <a:t> run</a:t>
                      </a:r>
                      <a:endParaRPr lang="en-US" dirty="0"/>
                    </a:p>
                  </a:txBody>
                  <a:tcPr/>
                </a:tc>
                <a:tc>
                  <a:txBody>
                    <a:bodyPr/>
                    <a:lstStyle/>
                    <a:p>
                      <a:r>
                        <a:rPr lang="en-US" dirty="0" smtClean="0"/>
                        <a:t>25</a:t>
                      </a:r>
                      <a:r>
                        <a:rPr lang="en-US" baseline="0" dirty="0" smtClean="0"/>
                        <a:t> – 400 million</a:t>
                      </a:r>
                      <a:endParaRPr lang="en-US" dirty="0"/>
                    </a:p>
                  </a:txBody>
                  <a:tcPr/>
                </a:tc>
                <a:tc>
                  <a:txBody>
                    <a:bodyPr/>
                    <a:lstStyle/>
                    <a:p>
                      <a:r>
                        <a:rPr lang="en-US" dirty="0" smtClean="0"/>
                        <a:t>~50</a:t>
                      </a:r>
                      <a:r>
                        <a:rPr lang="en-US" baseline="0" dirty="0" smtClean="0"/>
                        <a:t> thousand</a:t>
                      </a:r>
                      <a:endParaRPr lang="en-US" dirty="0"/>
                    </a:p>
                  </a:txBody>
                  <a:tcPr/>
                </a:tc>
              </a:tr>
              <a:tr h="370840">
                <a:tc>
                  <a:txBody>
                    <a:bodyPr/>
                    <a:lstStyle/>
                    <a:p>
                      <a:r>
                        <a:rPr lang="en-US" dirty="0" smtClean="0"/>
                        <a:t>accuracy</a:t>
                      </a:r>
                      <a:endParaRPr lang="en-US" dirty="0"/>
                    </a:p>
                  </a:txBody>
                  <a:tcPr/>
                </a:tc>
                <a:tc>
                  <a:txBody>
                    <a:bodyPr/>
                    <a:lstStyle/>
                    <a:p>
                      <a:r>
                        <a:rPr lang="en-US" dirty="0" smtClean="0"/>
                        <a:t>&gt;99%</a:t>
                      </a:r>
                      <a:endParaRPr lang="en-US" dirty="0"/>
                    </a:p>
                  </a:txBody>
                  <a:tcPr/>
                </a:tc>
                <a:tc>
                  <a:txBody>
                    <a:bodyPr/>
                    <a:lstStyle/>
                    <a:p>
                      <a:r>
                        <a:rPr lang="en-US" dirty="0" smtClean="0"/>
                        <a:t>~86%</a:t>
                      </a:r>
                      <a:endParaRPr lang="en-US" dirty="0"/>
                    </a:p>
                  </a:txBody>
                  <a:tcPr/>
                </a:tc>
              </a:tr>
            </a:tbl>
          </a:graphicData>
        </a:graphic>
      </p:graphicFrame>
    </p:spTree>
    <p:extLst>
      <p:ext uri="{BB962C8B-B14F-4D97-AF65-F5344CB8AC3E}">
        <p14:creationId xmlns:p14="http://schemas.microsoft.com/office/powerpoint/2010/main" val="1824592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1292662"/>
          </a:xfrm>
          <a:prstGeom prst="rect">
            <a:avLst/>
          </a:prstGeom>
          <a:solidFill>
            <a:schemeClr val="tx1">
              <a:lumMod val="50000"/>
              <a:alpha val="56000"/>
            </a:schemeClr>
          </a:solidFill>
        </p:spPr>
        <p:txBody>
          <a:bodyPr wrap="square" rtlCol="0">
            <a:spAutoFit/>
          </a:bodyPr>
          <a:lstStyle/>
          <a:p>
            <a:pPr algn="ctr">
              <a:lnSpc>
                <a:spcPct val="150000"/>
              </a:lnSpc>
            </a:pPr>
            <a:r>
              <a:rPr lang="en-US" sz="2800" dirty="0" smtClean="0">
                <a:solidFill>
                  <a:schemeClr val="bg1"/>
                </a:solidFill>
                <a:latin typeface="+mj-lt"/>
              </a:rPr>
              <a:t>The Assembly Problem</a:t>
            </a:r>
          </a:p>
          <a:p>
            <a:pPr algn="ctr">
              <a:lnSpc>
                <a:spcPct val="150000"/>
              </a:lnSpc>
            </a:pPr>
            <a:r>
              <a:rPr lang="en-US" sz="2400" dirty="0" smtClean="0">
                <a:solidFill>
                  <a:schemeClr val="bg1"/>
                </a:solidFill>
                <a:latin typeface="+mj-lt"/>
              </a:rPr>
              <a:t>Rebuilding a shredded text</a:t>
            </a:r>
            <a:endParaRPr lang="en-US" sz="2400" dirty="0">
              <a:solidFill>
                <a:schemeClr val="bg1"/>
              </a:solidFill>
              <a:latin typeface="+mj-lt"/>
            </a:endParaRPr>
          </a:p>
        </p:txBody>
      </p:sp>
      <p:sp>
        <p:nvSpPr>
          <p:cNvPr id="4" name="Rectangle 3"/>
          <p:cNvSpPr/>
          <p:nvPr/>
        </p:nvSpPr>
        <p:spPr>
          <a:xfrm>
            <a:off x="101600" y="2396654"/>
            <a:ext cx="9144000" cy="923330"/>
          </a:xfrm>
          <a:prstGeom prst="rect">
            <a:avLst/>
          </a:prstGeom>
        </p:spPr>
        <p:txBody>
          <a:bodyPr wrap="squar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give you up, never </a:t>
            </a:r>
            <a:r>
              <a:rPr lang="en-US" b="1" dirty="0" err="1" smtClean="0">
                <a:solidFill>
                  <a:schemeClr val="tx1">
                    <a:lumMod val="50000"/>
                  </a:schemeClr>
                </a:solidFill>
                <a:latin typeface="Andale Mono" charset="0"/>
                <a:ea typeface="Andale Mono" charset="0"/>
                <a:cs typeface="Andale Mono" charset="0"/>
              </a:rPr>
              <a:t>gonna</a:t>
            </a:r>
            <a:r>
              <a:rPr lang="en-US" b="1" dirty="0" smtClean="0">
                <a:solidFill>
                  <a:schemeClr val="tx1">
                    <a:lumMod val="50000"/>
                  </a:schemeClr>
                </a:solidFill>
                <a:latin typeface="Andale Mono" charset="0"/>
                <a:ea typeface="Andale Mono" charset="0"/>
                <a:cs typeface="Andale Mono" charset="0"/>
              </a:rPr>
              <a:t> let you down, Never </a:t>
            </a:r>
            <a:r>
              <a:rPr lang="en-US" b="1" dirty="0" err="1" smtClean="0">
                <a:solidFill>
                  <a:schemeClr val="tx1">
                    <a:lumMod val="50000"/>
                  </a:schemeClr>
                </a:solidFill>
                <a:latin typeface="Andale Mono" charset="0"/>
                <a:ea typeface="Andale Mono" charset="0"/>
                <a:cs typeface="Andale Mono" charset="0"/>
              </a:rPr>
              <a:t>gonna</a:t>
            </a:r>
            <a:r>
              <a:rPr lang="en-US" b="1" dirty="0" smtClean="0">
                <a:solidFill>
                  <a:schemeClr val="tx1">
                    <a:lumMod val="50000"/>
                  </a:schemeClr>
                </a:solidFill>
                <a:latin typeface="Andale Mono" charset="0"/>
                <a:ea typeface="Andale Mono" charset="0"/>
                <a:cs typeface="Andale Mono" charset="0"/>
              </a:rPr>
              <a:t> </a:t>
            </a:r>
            <a:r>
              <a:rPr lang="en-US" b="1" dirty="0">
                <a:solidFill>
                  <a:schemeClr val="tx1">
                    <a:lumMod val="50000"/>
                  </a:schemeClr>
                </a:solidFill>
                <a:latin typeface="Andale Mono" charset="0"/>
                <a:ea typeface="Andale Mono" charset="0"/>
                <a:cs typeface="Andale Mono" charset="0"/>
              </a:rPr>
              <a:t>run around </a:t>
            </a:r>
            <a:r>
              <a:rPr lang="en-US" b="1" dirty="0" smtClean="0">
                <a:solidFill>
                  <a:schemeClr val="tx1">
                    <a:lumMod val="50000"/>
                  </a:schemeClr>
                </a:solidFill>
                <a:latin typeface="Andale Mono" charset="0"/>
                <a:ea typeface="Andale Mono" charset="0"/>
                <a:cs typeface="Andale Mono" charset="0"/>
              </a:rPr>
              <a:t>and desert you, 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make you cry, 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say </a:t>
            </a:r>
            <a:r>
              <a:rPr lang="en-US" b="1" dirty="0" smtClean="0">
                <a:solidFill>
                  <a:schemeClr val="tx1">
                    <a:lumMod val="50000"/>
                  </a:schemeClr>
                </a:solidFill>
                <a:latin typeface="Andale Mono" charset="0"/>
                <a:ea typeface="Andale Mono" charset="0"/>
                <a:cs typeface="Andale Mono" charset="0"/>
              </a:rPr>
              <a:t>goodbye, 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tell a lie and hurt you</a:t>
            </a:r>
          </a:p>
        </p:txBody>
      </p:sp>
      <p:sp>
        <p:nvSpPr>
          <p:cNvPr id="6" name="Rectangle 5"/>
          <p:cNvSpPr/>
          <p:nvPr/>
        </p:nvSpPr>
        <p:spPr>
          <a:xfrm>
            <a:off x="0" y="3781647"/>
            <a:ext cx="2528256"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give </a:t>
            </a:r>
            <a:endParaRPr lang="en-US" dirty="0"/>
          </a:p>
        </p:txBody>
      </p:sp>
      <p:sp>
        <p:nvSpPr>
          <p:cNvPr id="7" name="Rectangle 6"/>
          <p:cNvSpPr/>
          <p:nvPr/>
        </p:nvSpPr>
        <p:spPr>
          <a:xfrm>
            <a:off x="861251" y="3781647"/>
            <a:ext cx="3631122" cy="369332"/>
          </a:xfrm>
          <a:prstGeom prst="rect">
            <a:avLst/>
          </a:prstGeom>
          <a:ln>
            <a:solidFill>
              <a:schemeClr val="tx1">
                <a:lumMod val="50000"/>
              </a:schemeClr>
            </a:solidFill>
          </a:ln>
        </p:spPr>
        <p:txBody>
          <a:bodyPr wrap="none">
            <a:spAutoFit/>
          </a:bodyPr>
          <a:lstStyle/>
          <a:p>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give you up, never </a:t>
            </a:r>
            <a:endParaRPr lang="en-US" dirty="0"/>
          </a:p>
        </p:txBody>
      </p:sp>
      <p:sp>
        <p:nvSpPr>
          <p:cNvPr id="8" name="Rectangle 7"/>
          <p:cNvSpPr/>
          <p:nvPr/>
        </p:nvSpPr>
        <p:spPr>
          <a:xfrm>
            <a:off x="3389507" y="3781647"/>
            <a:ext cx="3493264"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let you down</a:t>
            </a:r>
            <a:endParaRPr lang="en-US" dirty="0"/>
          </a:p>
        </p:txBody>
      </p:sp>
      <p:sp>
        <p:nvSpPr>
          <p:cNvPr id="9" name="Rectangle 8"/>
          <p:cNvSpPr/>
          <p:nvPr/>
        </p:nvSpPr>
        <p:spPr>
          <a:xfrm>
            <a:off x="3392425" y="3781647"/>
            <a:ext cx="1838965" cy="369332"/>
          </a:xfrm>
          <a:prstGeom prst="rect">
            <a:avLst/>
          </a:prstGeom>
          <a:solidFill>
            <a:srgbClr val="FFFF00"/>
          </a:solidFill>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endParaRPr lang="en-US" dirty="0"/>
          </a:p>
        </p:txBody>
      </p:sp>
      <p:sp>
        <p:nvSpPr>
          <p:cNvPr id="10" name="Rectangle 9"/>
          <p:cNvSpPr/>
          <p:nvPr/>
        </p:nvSpPr>
        <p:spPr>
          <a:xfrm>
            <a:off x="5478776" y="3781647"/>
            <a:ext cx="3631122"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you down, 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r>
              <a:rPr lang="en-US" b="1" dirty="0" smtClean="0">
                <a:solidFill>
                  <a:schemeClr val="tx1">
                    <a:lumMod val="50000"/>
                  </a:schemeClr>
                </a:solidFill>
                <a:latin typeface="Andale Mono" charset="0"/>
                <a:ea typeface="Andale Mono" charset="0"/>
                <a:cs typeface="Andale Mono" charset="0"/>
              </a:rPr>
              <a:t>run</a:t>
            </a:r>
            <a:endParaRPr lang="en-US" dirty="0"/>
          </a:p>
        </p:txBody>
      </p:sp>
      <p:pic>
        <p:nvPicPr>
          <p:cNvPr id="11" name="Picture 10"/>
          <p:cNvPicPr>
            <a:picLocks noChangeAspect="1"/>
          </p:cNvPicPr>
          <p:nvPr/>
        </p:nvPicPr>
        <p:blipFill>
          <a:blip r:embed="rId3"/>
          <a:stretch>
            <a:fillRect/>
          </a:stretch>
        </p:blipFill>
        <p:spPr>
          <a:xfrm>
            <a:off x="7179118" y="801967"/>
            <a:ext cx="1930780" cy="1404204"/>
          </a:xfrm>
          <a:prstGeom prst="rect">
            <a:avLst/>
          </a:prstGeom>
        </p:spPr>
      </p:pic>
      <p:sp>
        <p:nvSpPr>
          <p:cNvPr id="12" name="TextBox 11"/>
          <p:cNvSpPr txBox="1"/>
          <p:nvPr/>
        </p:nvSpPr>
        <p:spPr>
          <a:xfrm>
            <a:off x="0" y="1611825"/>
            <a:ext cx="6705600" cy="369332"/>
          </a:xfrm>
          <a:prstGeom prst="rect">
            <a:avLst/>
          </a:prstGeom>
          <a:noFill/>
        </p:spPr>
        <p:txBody>
          <a:bodyPr wrap="square" rtlCol="0">
            <a:spAutoFit/>
          </a:bodyPr>
          <a:lstStyle/>
          <a:p>
            <a:r>
              <a:rPr lang="en-US" dirty="0" smtClean="0">
                <a:solidFill>
                  <a:schemeClr val="tx1">
                    <a:lumMod val="50000"/>
                  </a:schemeClr>
                </a:solidFill>
              </a:rPr>
              <a:t>Rick Astley accidentally shreds the lyrics to his first album</a:t>
            </a:r>
            <a:r>
              <a:rPr lang="is-IS" dirty="0" smtClean="0">
                <a:solidFill>
                  <a:schemeClr val="tx1">
                    <a:lumMod val="50000"/>
                  </a:schemeClr>
                </a:solidFill>
              </a:rPr>
              <a:t>…</a:t>
            </a:r>
            <a:endParaRPr lang="en-US" dirty="0">
              <a:solidFill>
                <a:schemeClr val="tx1">
                  <a:lumMod val="50000"/>
                </a:schemeClr>
              </a:solidFill>
            </a:endParaRPr>
          </a:p>
        </p:txBody>
      </p:sp>
      <p:sp>
        <p:nvSpPr>
          <p:cNvPr id="13" name="Rectangle 12"/>
          <p:cNvSpPr/>
          <p:nvPr/>
        </p:nvSpPr>
        <p:spPr>
          <a:xfrm>
            <a:off x="0" y="4412343"/>
            <a:ext cx="1838965" cy="369332"/>
          </a:xfrm>
          <a:prstGeom prst="rect">
            <a:avLst/>
          </a:prstGeom>
          <a:solidFill>
            <a:srgbClr val="FFFF00"/>
          </a:solidFill>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endParaRPr lang="en-US" dirty="0"/>
          </a:p>
        </p:txBody>
      </p:sp>
      <p:sp>
        <p:nvSpPr>
          <p:cNvPr id="14" name="Rectangle 13"/>
          <p:cNvSpPr/>
          <p:nvPr/>
        </p:nvSpPr>
        <p:spPr>
          <a:xfrm>
            <a:off x="1645793" y="4423976"/>
            <a:ext cx="2666114" cy="369332"/>
          </a:xfrm>
          <a:prstGeom prst="rect">
            <a:avLst/>
          </a:prstGeom>
          <a:ln>
            <a:solidFill>
              <a:schemeClr val="tx1">
                <a:lumMod val="50000"/>
              </a:schemeClr>
            </a:solidFill>
          </a:ln>
        </p:spPr>
        <p:txBody>
          <a:bodyPr wrap="none">
            <a:spAutoFit/>
          </a:bodyPr>
          <a:lstStyle/>
          <a:p>
            <a:r>
              <a:rPr lang="en-US" b="1">
                <a:solidFill>
                  <a:schemeClr val="tx1">
                    <a:lumMod val="50000"/>
                  </a:schemeClr>
                </a:solidFill>
                <a:latin typeface="Andale Mono" charset="0"/>
                <a:ea typeface="Andale Mono" charset="0"/>
                <a:cs typeface="Andale Mono" charset="0"/>
              </a:rPr>
              <a:t>give you up, never</a:t>
            </a:r>
            <a:endParaRPr lang="en-US"/>
          </a:p>
        </p:txBody>
      </p:sp>
      <p:sp>
        <p:nvSpPr>
          <p:cNvPr id="15" name="Rectangle 14"/>
          <p:cNvSpPr/>
          <p:nvPr/>
        </p:nvSpPr>
        <p:spPr>
          <a:xfrm>
            <a:off x="1645793" y="4431928"/>
            <a:ext cx="4733988"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give you up, 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let you </a:t>
            </a:r>
            <a:endParaRPr lang="en-US" dirty="0"/>
          </a:p>
        </p:txBody>
      </p:sp>
      <p:sp>
        <p:nvSpPr>
          <p:cNvPr id="17" name="Rectangle 16"/>
          <p:cNvSpPr/>
          <p:nvPr/>
        </p:nvSpPr>
        <p:spPr>
          <a:xfrm>
            <a:off x="3410138" y="4443561"/>
            <a:ext cx="3768980"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let you down, </a:t>
            </a:r>
            <a:endParaRPr lang="en-US" dirty="0"/>
          </a:p>
        </p:txBody>
      </p:sp>
      <p:sp>
        <p:nvSpPr>
          <p:cNvPr id="18" name="Rectangle 17"/>
          <p:cNvSpPr/>
          <p:nvPr/>
        </p:nvSpPr>
        <p:spPr>
          <a:xfrm>
            <a:off x="5136139" y="4431928"/>
            <a:ext cx="2941831"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let you down, Never </a:t>
            </a:r>
            <a:endParaRPr lang="en-US" dirty="0"/>
          </a:p>
        </p:txBody>
      </p:sp>
      <p:sp>
        <p:nvSpPr>
          <p:cNvPr id="19" name="Rectangle 18"/>
          <p:cNvSpPr/>
          <p:nvPr/>
        </p:nvSpPr>
        <p:spPr>
          <a:xfrm>
            <a:off x="6277349" y="4431928"/>
            <a:ext cx="2666114"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down, 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endParaRPr lang="en-US" dirty="0"/>
          </a:p>
        </p:txBody>
      </p:sp>
      <p:sp>
        <p:nvSpPr>
          <p:cNvPr id="20" name="TextBox 19"/>
          <p:cNvSpPr txBox="1"/>
          <p:nvPr/>
        </p:nvSpPr>
        <p:spPr>
          <a:xfrm>
            <a:off x="6844" y="5363768"/>
            <a:ext cx="6705600" cy="1015663"/>
          </a:xfrm>
          <a:prstGeom prst="rect">
            <a:avLst/>
          </a:prstGeom>
          <a:noFill/>
        </p:spPr>
        <p:txBody>
          <a:bodyPr wrap="square" rtlCol="0">
            <a:spAutoFit/>
          </a:bodyPr>
          <a:lstStyle/>
          <a:p>
            <a:r>
              <a:rPr lang="en-GB" sz="2000" dirty="0" smtClean="0">
                <a:solidFill>
                  <a:schemeClr val="tx1">
                    <a:lumMod val="50000"/>
                  </a:schemeClr>
                </a:solidFill>
              </a:rPr>
              <a:t>How can he put them back together?</a:t>
            </a:r>
          </a:p>
          <a:p>
            <a:r>
              <a:rPr lang="en-GB" sz="2000" dirty="0">
                <a:solidFill>
                  <a:schemeClr val="tx1">
                    <a:lumMod val="50000"/>
                  </a:schemeClr>
                </a:solidFill>
              </a:rPr>
              <a:t>	</a:t>
            </a:r>
            <a:r>
              <a:rPr lang="en-GB" sz="2000" dirty="0" smtClean="0">
                <a:solidFill>
                  <a:schemeClr val="tx1">
                    <a:lumMod val="50000"/>
                  </a:schemeClr>
                </a:solidFill>
              </a:rPr>
              <a:t>The fragments from all copies are mixed together</a:t>
            </a:r>
          </a:p>
          <a:p>
            <a:r>
              <a:rPr lang="en-GB" sz="2000" dirty="0">
                <a:solidFill>
                  <a:schemeClr val="tx1">
                    <a:lumMod val="50000"/>
                  </a:schemeClr>
                </a:solidFill>
              </a:rPr>
              <a:t>	</a:t>
            </a:r>
            <a:r>
              <a:rPr lang="en-GB" sz="2000" dirty="0" smtClean="0">
                <a:solidFill>
                  <a:schemeClr val="tx1">
                    <a:lumMod val="50000"/>
                  </a:schemeClr>
                </a:solidFill>
              </a:rPr>
              <a:t>Some are identical</a:t>
            </a:r>
            <a:endParaRPr lang="en-US" sz="2000" dirty="0">
              <a:solidFill>
                <a:schemeClr val="tx1">
                  <a:lumMod val="50000"/>
                </a:schemeClr>
              </a:solidFill>
            </a:endParaRPr>
          </a:p>
        </p:txBody>
      </p:sp>
    </p:spTree>
    <p:extLst>
      <p:ext uri="{BB962C8B-B14F-4D97-AF65-F5344CB8AC3E}">
        <p14:creationId xmlns:p14="http://schemas.microsoft.com/office/powerpoint/2010/main" val="16832048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738664"/>
          </a:xfrm>
          <a:prstGeom prst="rect">
            <a:avLst/>
          </a:prstGeom>
          <a:solidFill>
            <a:schemeClr val="tx1">
              <a:lumMod val="50000"/>
              <a:alpha val="56000"/>
            </a:schemeClr>
          </a:solidFill>
        </p:spPr>
        <p:txBody>
          <a:bodyPr wrap="square" rtlCol="0">
            <a:spAutoFit/>
          </a:bodyPr>
          <a:lstStyle/>
          <a:p>
            <a:pPr algn="ctr">
              <a:lnSpc>
                <a:spcPct val="150000"/>
              </a:lnSpc>
            </a:pPr>
            <a:r>
              <a:rPr lang="en-US" sz="2800" dirty="0" smtClean="0">
                <a:solidFill>
                  <a:schemeClr val="bg1"/>
                </a:solidFill>
                <a:latin typeface="+mj-lt"/>
              </a:rPr>
              <a:t>Greedy Algorithm</a:t>
            </a:r>
          </a:p>
        </p:txBody>
      </p:sp>
      <p:sp>
        <p:nvSpPr>
          <p:cNvPr id="3" name="Rectangle 2"/>
          <p:cNvSpPr/>
          <p:nvPr/>
        </p:nvSpPr>
        <p:spPr>
          <a:xfrm>
            <a:off x="682171" y="1648046"/>
            <a:ext cx="2528256"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give </a:t>
            </a:r>
            <a:endParaRPr lang="en-US" dirty="0"/>
          </a:p>
        </p:txBody>
      </p:sp>
      <p:sp>
        <p:nvSpPr>
          <p:cNvPr id="5" name="Rectangle 4"/>
          <p:cNvSpPr/>
          <p:nvPr/>
        </p:nvSpPr>
        <p:spPr>
          <a:xfrm>
            <a:off x="1601653" y="2017378"/>
            <a:ext cx="3631122" cy="369332"/>
          </a:xfrm>
          <a:prstGeom prst="rect">
            <a:avLst/>
          </a:prstGeom>
          <a:ln>
            <a:solidFill>
              <a:schemeClr val="tx1">
                <a:lumMod val="50000"/>
              </a:schemeClr>
            </a:solidFill>
          </a:ln>
        </p:spPr>
        <p:txBody>
          <a:bodyPr wrap="none">
            <a:spAutoFit/>
          </a:bodyPr>
          <a:lstStyle/>
          <a:p>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give you up, never </a:t>
            </a:r>
            <a:endParaRPr lang="en-US" dirty="0"/>
          </a:p>
        </p:txBody>
      </p:sp>
      <p:sp>
        <p:nvSpPr>
          <p:cNvPr id="6" name="Rectangle 5"/>
          <p:cNvSpPr/>
          <p:nvPr/>
        </p:nvSpPr>
        <p:spPr>
          <a:xfrm>
            <a:off x="4285648" y="2386710"/>
            <a:ext cx="1838965" cy="369332"/>
          </a:xfrm>
          <a:prstGeom prst="rect">
            <a:avLst/>
          </a:prstGeom>
          <a:solidFill>
            <a:srgbClr val="FFFF00"/>
          </a:solidFill>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endParaRPr lang="en-US" dirty="0"/>
          </a:p>
        </p:txBody>
      </p:sp>
      <p:sp>
        <p:nvSpPr>
          <p:cNvPr id="7" name="Rectangle 6"/>
          <p:cNvSpPr/>
          <p:nvPr/>
        </p:nvSpPr>
        <p:spPr>
          <a:xfrm>
            <a:off x="682170" y="1324767"/>
            <a:ext cx="1838965" cy="369332"/>
          </a:xfrm>
          <a:prstGeom prst="rect">
            <a:avLst/>
          </a:prstGeom>
          <a:solidFill>
            <a:srgbClr val="FFFF00"/>
          </a:solidFill>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endParaRPr lang="en-US" dirty="0"/>
          </a:p>
        </p:txBody>
      </p:sp>
      <p:sp>
        <p:nvSpPr>
          <p:cNvPr id="8" name="Rectangle 7"/>
          <p:cNvSpPr/>
          <p:nvPr/>
        </p:nvSpPr>
        <p:spPr>
          <a:xfrm>
            <a:off x="4285645" y="2756042"/>
            <a:ext cx="2528256"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give </a:t>
            </a:r>
            <a:endParaRPr lang="en-US" dirty="0"/>
          </a:p>
        </p:txBody>
      </p:sp>
      <p:sp>
        <p:nvSpPr>
          <p:cNvPr id="9" name="Rectangle 8"/>
          <p:cNvSpPr/>
          <p:nvPr/>
        </p:nvSpPr>
        <p:spPr>
          <a:xfrm>
            <a:off x="4285645" y="3136652"/>
            <a:ext cx="2252540"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r>
              <a:rPr lang="en-US" b="1" dirty="0" smtClean="0">
                <a:solidFill>
                  <a:schemeClr val="tx1">
                    <a:lumMod val="50000"/>
                  </a:schemeClr>
                </a:solidFill>
                <a:latin typeface="Andale Mono" charset="0"/>
                <a:ea typeface="Andale Mono" charset="0"/>
                <a:cs typeface="Andale Mono" charset="0"/>
              </a:rPr>
              <a:t>let</a:t>
            </a:r>
            <a:endParaRPr lang="en-US" dirty="0"/>
          </a:p>
        </p:txBody>
      </p:sp>
      <p:sp>
        <p:nvSpPr>
          <p:cNvPr id="10" name="TextBox 9"/>
          <p:cNvSpPr txBox="1"/>
          <p:nvPr/>
        </p:nvSpPr>
        <p:spPr>
          <a:xfrm>
            <a:off x="351348" y="5005649"/>
            <a:ext cx="8662023" cy="523220"/>
          </a:xfrm>
          <a:prstGeom prst="rect">
            <a:avLst/>
          </a:prstGeom>
          <a:noFill/>
          <a:ln>
            <a:noFill/>
          </a:ln>
        </p:spPr>
        <p:txBody>
          <a:bodyPr wrap="square" rtlCol="0">
            <a:spAutoFit/>
          </a:bodyPr>
          <a:lstStyle/>
          <a:p>
            <a:r>
              <a:rPr lang="en-US" sz="2800" dirty="0" smtClean="0">
                <a:solidFill>
                  <a:schemeClr val="tx1">
                    <a:lumMod val="50000"/>
                  </a:schemeClr>
                </a:solidFill>
              </a:rPr>
              <a:t>Repeated sections make the proper assembly ambiguous</a:t>
            </a:r>
            <a:endParaRPr lang="en-US" sz="2800" dirty="0">
              <a:solidFill>
                <a:schemeClr val="tx1">
                  <a:lumMod val="50000"/>
                </a:schemeClr>
              </a:solidFill>
            </a:endParaRPr>
          </a:p>
        </p:txBody>
      </p:sp>
    </p:spTree>
    <p:extLst>
      <p:ext uri="{BB962C8B-B14F-4D97-AF65-F5344CB8AC3E}">
        <p14:creationId xmlns:p14="http://schemas.microsoft.com/office/powerpoint/2010/main" val="3535022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de </a:t>
            </a:r>
            <a:r>
              <a:rPr lang="en-US" sz="3200" dirty="0" err="1" smtClean="0">
                <a:solidFill>
                  <a:schemeClr val="bg1"/>
                </a:solidFill>
                <a:latin typeface="+mj-lt"/>
              </a:rPr>
              <a:t>Bruijn</a:t>
            </a:r>
            <a:r>
              <a:rPr lang="en-US" sz="3200" dirty="0" smtClean="0">
                <a:solidFill>
                  <a:schemeClr val="bg1"/>
                </a:solidFill>
                <a:latin typeface="+mj-lt"/>
              </a:rPr>
              <a:t> Graph</a:t>
            </a:r>
          </a:p>
        </p:txBody>
      </p:sp>
      <p:sp>
        <p:nvSpPr>
          <p:cNvPr id="3" name="Rectangle 2"/>
          <p:cNvSpPr/>
          <p:nvPr/>
        </p:nvSpPr>
        <p:spPr>
          <a:xfrm>
            <a:off x="624114" y="3331703"/>
            <a:ext cx="2528256"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give </a:t>
            </a:r>
            <a:endParaRPr lang="en-US" dirty="0"/>
          </a:p>
        </p:txBody>
      </p:sp>
      <p:sp>
        <p:nvSpPr>
          <p:cNvPr id="4" name="TextBox 3"/>
          <p:cNvSpPr txBox="1"/>
          <p:nvPr/>
        </p:nvSpPr>
        <p:spPr>
          <a:xfrm>
            <a:off x="624114" y="1469909"/>
            <a:ext cx="6792686" cy="830997"/>
          </a:xfrm>
          <a:prstGeom prst="rect">
            <a:avLst/>
          </a:prstGeom>
          <a:noFill/>
        </p:spPr>
        <p:txBody>
          <a:bodyPr wrap="square" rtlCol="0">
            <a:spAutoFit/>
          </a:bodyPr>
          <a:lstStyle/>
          <a:p>
            <a:r>
              <a:rPr lang="en-US" sz="2400" dirty="0" smtClean="0">
                <a:solidFill>
                  <a:schemeClr val="tx1">
                    <a:lumMod val="50000"/>
                  </a:schemeClr>
                </a:solidFill>
              </a:rPr>
              <a:t>Make all ‘k’ length fragments</a:t>
            </a:r>
          </a:p>
          <a:p>
            <a:r>
              <a:rPr lang="en-US" sz="2400" dirty="0" smtClean="0">
                <a:solidFill>
                  <a:schemeClr val="tx1">
                    <a:lumMod val="50000"/>
                  </a:schemeClr>
                </a:solidFill>
              </a:rPr>
              <a:t>Network of possible directional links – from overlaps</a:t>
            </a:r>
            <a:endParaRPr lang="en-US" sz="2400" dirty="0">
              <a:solidFill>
                <a:schemeClr val="tx1">
                  <a:lumMod val="50000"/>
                </a:schemeClr>
              </a:solidFill>
            </a:endParaRPr>
          </a:p>
        </p:txBody>
      </p:sp>
      <p:sp>
        <p:nvSpPr>
          <p:cNvPr id="5" name="Rectangle 4"/>
          <p:cNvSpPr/>
          <p:nvPr/>
        </p:nvSpPr>
        <p:spPr>
          <a:xfrm>
            <a:off x="5196114" y="3331703"/>
            <a:ext cx="2528256" cy="369332"/>
          </a:xfrm>
          <a:prstGeom prst="rect">
            <a:avLst/>
          </a:prstGeom>
          <a:ln>
            <a:solidFill>
              <a:schemeClr val="tx1">
                <a:lumMod val="50000"/>
              </a:schemeClr>
            </a:solidFill>
          </a:ln>
        </p:spPr>
        <p:txBody>
          <a:bodyPr wrap="none">
            <a:spAutoFit/>
          </a:bodyPr>
          <a:lstStyle/>
          <a:p>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give you </a:t>
            </a:r>
            <a:r>
              <a:rPr lang="en-US" b="1" dirty="0" smtClean="0">
                <a:solidFill>
                  <a:schemeClr val="tx1">
                    <a:lumMod val="50000"/>
                  </a:schemeClr>
                </a:solidFill>
                <a:latin typeface="Andale Mono" charset="0"/>
                <a:ea typeface="Andale Mono" charset="0"/>
                <a:cs typeface="Andale Mono" charset="0"/>
              </a:rPr>
              <a:t>up</a:t>
            </a:r>
            <a:endParaRPr lang="en-US" dirty="0"/>
          </a:p>
        </p:txBody>
      </p:sp>
      <p:cxnSp>
        <p:nvCxnSpPr>
          <p:cNvPr id="7" name="Straight Arrow Connector 6"/>
          <p:cNvCxnSpPr>
            <a:stCxn id="3" idx="3"/>
            <a:endCxn id="5" idx="1"/>
          </p:cNvCxnSpPr>
          <p:nvPr/>
        </p:nvCxnSpPr>
        <p:spPr>
          <a:xfrm>
            <a:off x="3152370" y="3516369"/>
            <a:ext cx="2043744" cy="0"/>
          </a:xfrm>
          <a:prstGeom prst="straightConnector1">
            <a:avLst/>
          </a:prstGeom>
          <a:ln w="50800">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560629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9144000" cy="830997"/>
          </a:xfrm>
          <a:prstGeom prst="rect">
            <a:avLst/>
          </a:prstGeom>
          <a:solidFill>
            <a:schemeClr val="tx1">
              <a:lumMod val="50000"/>
              <a:alpha val="56000"/>
            </a:schemeClr>
          </a:solidFill>
        </p:spPr>
        <p:txBody>
          <a:bodyPr wrap="square" rtlCol="0">
            <a:spAutoFit/>
          </a:bodyPr>
          <a:lstStyle/>
          <a:p>
            <a:pPr algn="ctr">
              <a:lnSpc>
                <a:spcPct val="150000"/>
              </a:lnSpc>
            </a:pPr>
            <a:r>
              <a:rPr lang="en-US" sz="3200" dirty="0" smtClean="0">
                <a:solidFill>
                  <a:schemeClr val="bg1"/>
                </a:solidFill>
                <a:latin typeface="+mj-lt"/>
              </a:rPr>
              <a:t>de </a:t>
            </a:r>
            <a:r>
              <a:rPr lang="en-US" sz="3200" dirty="0" err="1" smtClean="0">
                <a:solidFill>
                  <a:schemeClr val="bg1"/>
                </a:solidFill>
                <a:latin typeface="+mj-lt"/>
              </a:rPr>
              <a:t>Bruijn</a:t>
            </a:r>
            <a:r>
              <a:rPr lang="en-US" sz="3200" dirty="0" smtClean="0">
                <a:solidFill>
                  <a:schemeClr val="bg1"/>
                </a:solidFill>
                <a:latin typeface="+mj-lt"/>
              </a:rPr>
              <a:t> Graph Assembly</a:t>
            </a:r>
          </a:p>
        </p:txBody>
      </p:sp>
      <p:sp>
        <p:nvSpPr>
          <p:cNvPr id="8" name="Rectangle 7"/>
          <p:cNvSpPr/>
          <p:nvPr/>
        </p:nvSpPr>
        <p:spPr>
          <a:xfrm>
            <a:off x="350716" y="1844657"/>
            <a:ext cx="2528256"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give </a:t>
            </a:r>
            <a:endParaRPr lang="en-US" dirty="0"/>
          </a:p>
        </p:txBody>
      </p:sp>
      <p:sp>
        <p:nvSpPr>
          <p:cNvPr id="9" name="Rectangle 8"/>
          <p:cNvSpPr/>
          <p:nvPr/>
        </p:nvSpPr>
        <p:spPr>
          <a:xfrm>
            <a:off x="1266611" y="2372669"/>
            <a:ext cx="2528256" cy="369332"/>
          </a:xfrm>
          <a:prstGeom prst="rect">
            <a:avLst/>
          </a:prstGeom>
          <a:ln>
            <a:solidFill>
              <a:schemeClr val="tx1">
                <a:lumMod val="50000"/>
              </a:schemeClr>
            </a:solidFill>
          </a:ln>
        </p:spPr>
        <p:txBody>
          <a:bodyPr wrap="none">
            <a:spAutoFit/>
          </a:bodyPr>
          <a:lstStyle/>
          <a:p>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give you </a:t>
            </a:r>
            <a:r>
              <a:rPr lang="en-US" b="1" dirty="0" smtClean="0">
                <a:solidFill>
                  <a:schemeClr val="tx1">
                    <a:lumMod val="50000"/>
                  </a:schemeClr>
                </a:solidFill>
                <a:latin typeface="Andale Mono" charset="0"/>
                <a:ea typeface="Andale Mono" charset="0"/>
                <a:cs typeface="Andale Mono" charset="0"/>
              </a:rPr>
              <a:t>up</a:t>
            </a:r>
            <a:endParaRPr lang="en-US" dirty="0"/>
          </a:p>
        </p:txBody>
      </p:sp>
      <p:sp>
        <p:nvSpPr>
          <p:cNvPr id="10" name="Rectangle 9"/>
          <p:cNvSpPr/>
          <p:nvPr/>
        </p:nvSpPr>
        <p:spPr>
          <a:xfrm>
            <a:off x="3794867" y="3686522"/>
            <a:ext cx="3493264"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let you down</a:t>
            </a:r>
            <a:endParaRPr lang="en-US" dirty="0"/>
          </a:p>
        </p:txBody>
      </p:sp>
      <p:sp>
        <p:nvSpPr>
          <p:cNvPr id="11" name="Rectangle 10"/>
          <p:cNvSpPr/>
          <p:nvPr/>
        </p:nvSpPr>
        <p:spPr>
          <a:xfrm>
            <a:off x="2878973" y="2971405"/>
            <a:ext cx="2621942" cy="369332"/>
          </a:xfrm>
          <a:prstGeom prst="rect">
            <a:avLst/>
          </a:prstGeom>
          <a:noFill/>
          <a:ln>
            <a:solidFill>
              <a:schemeClr val="tx1">
                <a:lumMod val="50000"/>
              </a:schemeClr>
            </a:solidFill>
          </a:ln>
        </p:spPr>
        <p:txBody>
          <a:bodyPr wrap="square">
            <a:spAutoFit/>
          </a:bodyPr>
          <a:lstStyle/>
          <a:p>
            <a:r>
              <a:rPr lang="en-US" b="1" dirty="0">
                <a:solidFill>
                  <a:schemeClr val="tx1">
                    <a:lumMod val="50000"/>
                  </a:schemeClr>
                </a:solidFill>
                <a:latin typeface="Andale Mono" charset="0"/>
                <a:ea typeface="Andale Mono" charset="0"/>
                <a:cs typeface="Andale Mono" charset="0"/>
              </a:rPr>
              <a:t>you </a:t>
            </a:r>
            <a:r>
              <a:rPr lang="en-US" b="1" dirty="0" smtClean="0">
                <a:solidFill>
                  <a:schemeClr val="tx1">
                    <a:lumMod val="50000"/>
                  </a:schemeClr>
                </a:solidFill>
                <a:latin typeface="Andale Mono" charset="0"/>
                <a:ea typeface="Andale Mono" charset="0"/>
                <a:cs typeface="Andale Mono" charset="0"/>
              </a:rPr>
              <a:t>up</a:t>
            </a:r>
            <a:r>
              <a:rPr lang="en-US" dirty="0" smtClean="0"/>
              <a:t> </a:t>
            </a:r>
            <a:r>
              <a:rPr lang="en-US" b="1" dirty="0" smtClean="0">
                <a:solidFill>
                  <a:schemeClr val="tx1">
                    <a:lumMod val="50000"/>
                  </a:schemeClr>
                </a:solidFill>
                <a:latin typeface="Andale Mono" charset="0"/>
                <a:ea typeface="Andale Mono" charset="0"/>
                <a:cs typeface="Andale Mono" charset="0"/>
              </a:rPr>
              <a:t>never </a:t>
            </a:r>
            <a:r>
              <a:rPr lang="en-US" b="1" dirty="0" err="1" smtClean="0">
                <a:solidFill>
                  <a:schemeClr val="tx1">
                    <a:lumMod val="50000"/>
                  </a:schemeClr>
                </a:solidFill>
                <a:latin typeface="Andale Mono" charset="0"/>
                <a:ea typeface="Andale Mono" charset="0"/>
                <a:cs typeface="Andale Mono" charset="0"/>
              </a:rPr>
              <a:t>gonna</a:t>
            </a:r>
            <a:endParaRPr lang="en-US" dirty="0"/>
          </a:p>
        </p:txBody>
      </p:sp>
      <p:sp>
        <p:nvSpPr>
          <p:cNvPr id="12" name="Rectangle 11"/>
          <p:cNvSpPr/>
          <p:nvPr/>
        </p:nvSpPr>
        <p:spPr>
          <a:xfrm>
            <a:off x="6344157" y="1864707"/>
            <a:ext cx="2252540"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n</a:t>
            </a:r>
            <a:r>
              <a:rPr lang="en-US" b="1" dirty="0" smtClean="0">
                <a:solidFill>
                  <a:schemeClr val="tx1">
                    <a:lumMod val="50000"/>
                  </a:schemeClr>
                </a:solidFill>
                <a:latin typeface="Andale Mono" charset="0"/>
                <a:ea typeface="Andale Mono" charset="0"/>
                <a:cs typeface="Andale Mono" charset="0"/>
              </a:rPr>
              <a:t>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r>
              <a:rPr lang="en-US" b="1" dirty="0" smtClean="0">
                <a:solidFill>
                  <a:schemeClr val="tx1">
                    <a:lumMod val="50000"/>
                  </a:schemeClr>
                </a:solidFill>
                <a:latin typeface="Andale Mono" charset="0"/>
                <a:ea typeface="Andale Mono" charset="0"/>
                <a:cs typeface="Andale Mono" charset="0"/>
              </a:rPr>
              <a:t>run</a:t>
            </a:r>
            <a:endParaRPr lang="en-US" dirty="0"/>
          </a:p>
        </p:txBody>
      </p:sp>
      <p:sp>
        <p:nvSpPr>
          <p:cNvPr id="15" name="Rectangle 14"/>
          <p:cNvSpPr/>
          <p:nvPr/>
        </p:nvSpPr>
        <p:spPr>
          <a:xfrm>
            <a:off x="6585409" y="1223193"/>
            <a:ext cx="2390398" cy="369332"/>
          </a:xfrm>
          <a:prstGeom prst="rect">
            <a:avLst/>
          </a:prstGeom>
          <a:ln>
            <a:solidFill>
              <a:schemeClr val="tx1">
                <a:lumMod val="50000"/>
              </a:schemeClr>
            </a:solidFill>
          </a:ln>
        </p:spPr>
        <p:txBody>
          <a:bodyPr wrap="none">
            <a:spAutoFit/>
          </a:bodyPr>
          <a:lstStyle/>
          <a:p>
            <a:r>
              <a:rPr lang="en-US" b="1" dirty="0" err="1">
                <a:solidFill>
                  <a:schemeClr val="tx1">
                    <a:lumMod val="50000"/>
                  </a:schemeClr>
                </a:solidFill>
                <a:latin typeface="Andale Mono" charset="0"/>
                <a:ea typeface="Andale Mono" charset="0"/>
                <a:cs typeface="Andale Mono" charset="0"/>
              </a:rPr>
              <a:t>g</a:t>
            </a:r>
            <a:r>
              <a:rPr lang="en-US" b="1" dirty="0" err="1" smtClean="0">
                <a:solidFill>
                  <a:schemeClr val="tx1">
                    <a:lumMod val="50000"/>
                  </a:schemeClr>
                </a:solidFill>
                <a:latin typeface="Andale Mono" charset="0"/>
                <a:ea typeface="Andale Mono" charset="0"/>
                <a:cs typeface="Andale Mono" charset="0"/>
              </a:rPr>
              <a:t>onna</a:t>
            </a:r>
            <a:r>
              <a:rPr lang="en-US" b="1" dirty="0" smtClean="0">
                <a:solidFill>
                  <a:schemeClr val="tx1">
                    <a:lumMod val="50000"/>
                  </a:schemeClr>
                </a:solidFill>
                <a:latin typeface="Andale Mono" charset="0"/>
                <a:ea typeface="Andale Mono" charset="0"/>
                <a:cs typeface="Andale Mono" charset="0"/>
              </a:rPr>
              <a:t> run around</a:t>
            </a:r>
            <a:endParaRPr lang="en-US" dirty="0"/>
          </a:p>
        </p:txBody>
      </p:sp>
      <p:sp>
        <p:nvSpPr>
          <p:cNvPr id="18" name="Rectangle 17"/>
          <p:cNvSpPr/>
          <p:nvPr/>
        </p:nvSpPr>
        <p:spPr>
          <a:xfrm>
            <a:off x="6137370" y="4235298"/>
            <a:ext cx="2666114" cy="369332"/>
          </a:xfrm>
          <a:prstGeom prst="rect">
            <a:avLst/>
          </a:prstGeom>
          <a:ln>
            <a:solidFill>
              <a:schemeClr val="tx1">
                <a:lumMod val="50000"/>
              </a:schemeClr>
            </a:solidFill>
          </a:ln>
        </p:spPr>
        <p:txBody>
          <a:bodyPr wrap="none">
            <a:spAutoFit/>
          </a:bodyPr>
          <a:lstStyle/>
          <a:p>
            <a:r>
              <a:rPr lang="en-US" b="1" dirty="0">
                <a:solidFill>
                  <a:schemeClr val="tx1">
                    <a:lumMod val="50000"/>
                  </a:schemeClr>
                </a:solidFill>
                <a:latin typeface="Andale Mono" charset="0"/>
                <a:ea typeface="Andale Mono" charset="0"/>
                <a:cs typeface="Andale Mono" charset="0"/>
              </a:rPr>
              <a:t>down, Never </a:t>
            </a:r>
            <a:r>
              <a:rPr lang="en-US" b="1" dirty="0" err="1">
                <a:solidFill>
                  <a:schemeClr val="tx1">
                    <a:lumMod val="50000"/>
                  </a:schemeClr>
                </a:solidFill>
                <a:latin typeface="Andale Mono" charset="0"/>
                <a:ea typeface="Andale Mono" charset="0"/>
                <a:cs typeface="Andale Mono" charset="0"/>
              </a:rPr>
              <a:t>gonna</a:t>
            </a:r>
            <a:r>
              <a:rPr lang="en-US" b="1" dirty="0">
                <a:solidFill>
                  <a:schemeClr val="tx1">
                    <a:lumMod val="50000"/>
                  </a:schemeClr>
                </a:solidFill>
                <a:latin typeface="Andale Mono" charset="0"/>
                <a:ea typeface="Andale Mono" charset="0"/>
                <a:cs typeface="Andale Mono" charset="0"/>
              </a:rPr>
              <a:t> </a:t>
            </a:r>
            <a:endParaRPr lang="en-US" dirty="0"/>
          </a:p>
        </p:txBody>
      </p:sp>
      <p:cxnSp>
        <p:nvCxnSpPr>
          <p:cNvPr id="19" name="Straight Arrow Connector 18"/>
          <p:cNvCxnSpPr>
            <a:stCxn id="11" idx="3"/>
            <a:endCxn id="12" idx="1"/>
          </p:cNvCxnSpPr>
          <p:nvPr/>
        </p:nvCxnSpPr>
        <p:spPr>
          <a:xfrm flipV="1">
            <a:off x="5500915" y="2049373"/>
            <a:ext cx="843242" cy="110669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12" idx="0"/>
            <a:endCxn id="15" idx="2"/>
          </p:cNvCxnSpPr>
          <p:nvPr/>
        </p:nvCxnSpPr>
        <p:spPr>
          <a:xfrm flipV="1">
            <a:off x="7470427" y="1592525"/>
            <a:ext cx="310181" cy="27218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stCxn id="11" idx="3"/>
            <a:endCxn id="10" idx="0"/>
          </p:cNvCxnSpPr>
          <p:nvPr/>
        </p:nvCxnSpPr>
        <p:spPr>
          <a:xfrm>
            <a:off x="5500915" y="3156071"/>
            <a:ext cx="40584" cy="53045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10" idx="2"/>
            <a:endCxn id="18" idx="0"/>
          </p:cNvCxnSpPr>
          <p:nvPr/>
        </p:nvCxnSpPr>
        <p:spPr>
          <a:xfrm>
            <a:off x="5541499" y="4055854"/>
            <a:ext cx="1928928" cy="17944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8" idx="2"/>
            <a:endCxn id="9" idx="0"/>
          </p:cNvCxnSpPr>
          <p:nvPr/>
        </p:nvCxnSpPr>
        <p:spPr>
          <a:xfrm>
            <a:off x="1614844" y="2213989"/>
            <a:ext cx="915895" cy="15868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9" idx="2"/>
            <a:endCxn id="11" idx="0"/>
          </p:cNvCxnSpPr>
          <p:nvPr/>
        </p:nvCxnSpPr>
        <p:spPr>
          <a:xfrm>
            <a:off x="2530739" y="2742001"/>
            <a:ext cx="1659205" cy="22940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a:stCxn id="18" idx="0"/>
            <a:endCxn id="12" idx="2"/>
          </p:cNvCxnSpPr>
          <p:nvPr/>
        </p:nvCxnSpPr>
        <p:spPr>
          <a:xfrm flipV="1">
            <a:off x="7470427" y="2234039"/>
            <a:ext cx="0" cy="200125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5" name="TextBox 54"/>
          <p:cNvSpPr txBox="1"/>
          <p:nvPr/>
        </p:nvSpPr>
        <p:spPr>
          <a:xfrm>
            <a:off x="711200" y="4804229"/>
            <a:ext cx="3083667" cy="1077218"/>
          </a:xfrm>
          <a:prstGeom prst="rect">
            <a:avLst/>
          </a:prstGeom>
          <a:noFill/>
        </p:spPr>
        <p:txBody>
          <a:bodyPr wrap="square" rtlCol="0">
            <a:spAutoFit/>
          </a:bodyPr>
          <a:lstStyle/>
          <a:p>
            <a:r>
              <a:rPr lang="en-US" sz="3200" dirty="0" smtClean="0"/>
              <a:t>Build Graph and simplify</a:t>
            </a:r>
            <a:endParaRPr lang="en-US" sz="3200" dirty="0"/>
          </a:p>
        </p:txBody>
      </p:sp>
    </p:spTree>
    <p:extLst>
      <p:ext uri="{BB962C8B-B14F-4D97-AF65-F5344CB8AC3E}">
        <p14:creationId xmlns:p14="http://schemas.microsoft.com/office/powerpoint/2010/main" val="1388991011"/>
      </p:ext>
    </p:extLst>
  </p:cSld>
  <p:clrMapOvr>
    <a:masterClrMapping/>
  </p:clrMapOvr>
</p:sld>
</file>

<file path=ppt/theme/theme1.xml><?xml version="1.0" encoding="utf-8"?>
<a:theme xmlns:a="http://schemas.openxmlformats.org/drawingml/2006/main" name="Default Theme">
  <a:themeElements>
    <a:clrScheme name="Custom 1">
      <a:dk1>
        <a:srgbClr val="03317B"/>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olstice">
      <a:majorFont>
        <a:latin typeface="Gill Sans MT"/>
        <a:ea typeface=""/>
        <a:cs typeface=""/>
        <a:font script="Grek" typeface="Corbel"/>
        <a:font script="Cyrl" typeface="Corbel"/>
        <a:font script="Jpan" typeface="ＭＳ ゴシック"/>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ＭＳ ゴシック"/>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10232</TotalTime>
  <Words>3614</Words>
  <Application>Microsoft Macintosh PowerPoint</Application>
  <PresentationFormat>On-screen Show (4:3)</PresentationFormat>
  <Paragraphs>312</Paragraphs>
  <Slides>33</Slides>
  <Notes>32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Andale Mono</vt:lpstr>
      <vt:lpstr>Calibri</vt:lpstr>
      <vt:lpstr>Futura</vt:lpstr>
      <vt:lpstr>Futura Condensed</vt:lpstr>
      <vt:lpstr>Gill Sans MT</vt:lpstr>
      <vt:lpstr>ＭＳ Ｐゴシック</vt:lpstr>
      <vt:lpstr>Arial</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 MacLean</dc:creator>
  <cp:lastModifiedBy>Dan MacLean</cp:lastModifiedBy>
  <cp:revision>70</cp:revision>
  <dcterms:created xsi:type="dcterms:W3CDTF">2016-07-04T08:35:29Z</dcterms:created>
  <dcterms:modified xsi:type="dcterms:W3CDTF">2016-07-11T12:14:39Z</dcterms:modified>
</cp:coreProperties>
</file>

<file path=docProps/thumbnail.jpeg>
</file>